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Clear Sans Bold" charset="1" panose="020B0803030202020304"/>
      <p:regular r:id="rId15"/>
    </p:embeddedFont>
    <p:embeddedFont>
      <p:font typeface="Open Sans" charset="1" panose="020B0606030504020204"/>
      <p:regular r:id="rId16"/>
    </p:embeddedFont>
    <p:embeddedFont>
      <p:font typeface="Clear Sans" charset="1" panose="020B0503030202020304"/>
      <p:regular r:id="rId17"/>
    </p:embeddedFont>
    <p:embeddedFont>
      <p:font typeface="Open Sans Bold" charset="1" panose="020B08060305040202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3.png" Type="http://schemas.openxmlformats.org/officeDocument/2006/relationships/image"/><Relationship Id="rId4" Target="../media/image2.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7.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8.png" Type="http://schemas.openxmlformats.org/officeDocument/2006/relationships/image"/><Relationship Id="rId4" Target="../media/image1.png" Type="http://schemas.openxmlformats.org/officeDocument/2006/relationships/image"/><Relationship Id="rId5" Target="../media/image6.png" Type="http://schemas.openxmlformats.org/officeDocument/2006/relationships/image"/><Relationship Id="rId6" Target="../media/image2.png" Type="http://schemas.openxmlformats.org/officeDocument/2006/relationships/image"/><Relationship Id="rId7"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77D4A7"/>
        </a:solidFill>
      </p:bgPr>
    </p:bg>
    <p:spTree>
      <p:nvGrpSpPr>
        <p:cNvPr id="1" name=""/>
        <p:cNvGrpSpPr/>
        <p:nvPr/>
      </p:nvGrpSpPr>
      <p:grpSpPr>
        <a:xfrm>
          <a:off x="0" y="0"/>
          <a:ext cx="0" cy="0"/>
          <a:chOff x="0" y="0"/>
          <a:chExt cx="0" cy="0"/>
        </a:xfrm>
      </p:grpSpPr>
      <p:grpSp>
        <p:nvGrpSpPr>
          <p:cNvPr name="Group 2" id="2"/>
          <p:cNvGrpSpPr/>
          <p:nvPr/>
        </p:nvGrpSpPr>
        <p:grpSpPr>
          <a:xfrm rot="0">
            <a:off x="10402360" y="2108958"/>
            <a:ext cx="6069085" cy="6069085"/>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Freeform 4" id="4"/>
          <p:cNvSpPr/>
          <p:nvPr/>
        </p:nvSpPr>
        <p:spPr>
          <a:xfrm flipH="false" flipV="false" rot="0">
            <a:off x="15108087" y="5521428"/>
            <a:ext cx="1513790" cy="1421070"/>
          </a:xfrm>
          <a:custGeom>
            <a:avLst/>
            <a:gdLst/>
            <a:ahLst/>
            <a:cxnLst/>
            <a:rect r="r" b="b" t="t" l="l"/>
            <a:pathLst>
              <a:path h="1421070" w="1513790">
                <a:moveTo>
                  <a:pt x="0" y="0"/>
                </a:moveTo>
                <a:lnTo>
                  <a:pt x="1513790" y="0"/>
                </a:lnTo>
                <a:lnTo>
                  <a:pt x="1513790" y="1421070"/>
                </a:lnTo>
                <a:lnTo>
                  <a:pt x="0" y="1421070"/>
                </a:lnTo>
                <a:lnTo>
                  <a:pt x="0" y="0"/>
                </a:lnTo>
                <a:close/>
              </a:path>
            </a:pathLst>
          </a:custGeom>
          <a:blipFill>
            <a:blip r:embed="rId2"/>
            <a:stretch>
              <a:fillRect l="0" t="0" r="0" b="0"/>
            </a:stretch>
          </a:blipFill>
        </p:spPr>
      </p:sp>
      <p:sp>
        <p:nvSpPr>
          <p:cNvPr name="Freeform 5" id="5"/>
          <p:cNvSpPr/>
          <p:nvPr/>
        </p:nvSpPr>
        <p:spPr>
          <a:xfrm flipH="false" flipV="false" rot="0">
            <a:off x="15721246" y="1734481"/>
            <a:ext cx="338964" cy="338540"/>
          </a:xfrm>
          <a:custGeom>
            <a:avLst/>
            <a:gdLst/>
            <a:ahLst/>
            <a:cxnLst/>
            <a:rect r="r" b="b" t="t" l="l"/>
            <a:pathLst>
              <a:path h="338540" w="338964">
                <a:moveTo>
                  <a:pt x="0" y="0"/>
                </a:moveTo>
                <a:lnTo>
                  <a:pt x="338964" y="0"/>
                </a:lnTo>
                <a:lnTo>
                  <a:pt x="338964" y="338540"/>
                </a:lnTo>
                <a:lnTo>
                  <a:pt x="0" y="338540"/>
                </a:lnTo>
                <a:lnTo>
                  <a:pt x="0" y="0"/>
                </a:lnTo>
                <a:close/>
              </a:path>
            </a:pathLst>
          </a:custGeom>
          <a:blipFill>
            <a:blip r:embed="rId3"/>
            <a:stretch>
              <a:fillRect l="0" t="0" r="0" b="0"/>
            </a:stretch>
          </a:blipFill>
        </p:spPr>
      </p:sp>
      <p:sp>
        <p:nvSpPr>
          <p:cNvPr name="Freeform 6" id="6"/>
          <p:cNvSpPr/>
          <p:nvPr/>
        </p:nvSpPr>
        <p:spPr>
          <a:xfrm flipH="false" flipV="false" rot="0">
            <a:off x="9405777" y="4641799"/>
            <a:ext cx="1372699" cy="1252588"/>
          </a:xfrm>
          <a:custGeom>
            <a:avLst/>
            <a:gdLst/>
            <a:ahLst/>
            <a:cxnLst/>
            <a:rect r="r" b="b" t="t" l="l"/>
            <a:pathLst>
              <a:path h="1252588" w="1372699">
                <a:moveTo>
                  <a:pt x="0" y="0"/>
                </a:moveTo>
                <a:lnTo>
                  <a:pt x="1372699" y="0"/>
                </a:lnTo>
                <a:lnTo>
                  <a:pt x="1372699" y="1252589"/>
                </a:lnTo>
                <a:lnTo>
                  <a:pt x="0" y="1252589"/>
                </a:lnTo>
                <a:lnTo>
                  <a:pt x="0" y="0"/>
                </a:lnTo>
                <a:close/>
              </a:path>
            </a:pathLst>
          </a:custGeom>
          <a:blipFill>
            <a:blip r:embed="rId4"/>
            <a:stretch>
              <a:fillRect l="0" t="0" r="0" b="0"/>
            </a:stretch>
          </a:blipFill>
        </p:spPr>
      </p:sp>
      <p:grpSp>
        <p:nvGrpSpPr>
          <p:cNvPr name="Group 7" id="7"/>
          <p:cNvGrpSpPr/>
          <p:nvPr/>
        </p:nvGrpSpPr>
        <p:grpSpPr>
          <a:xfrm rot="0">
            <a:off x="1028700" y="7906219"/>
            <a:ext cx="4040730" cy="1051913"/>
            <a:chOff x="0" y="0"/>
            <a:chExt cx="4249148" cy="1106170"/>
          </a:xfrm>
        </p:grpSpPr>
        <p:sp>
          <p:nvSpPr>
            <p:cNvPr name="Freeform 8" id="8"/>
            <p:cNvSpPr/>
            <p:nvPr/>
          </p:nvSpPr>
          <p:spPr>
            <a:xfrm flipH="false" flipV="false" rot="0">
              <a:off x="0" y="0"/>
              <a:ext cx="4250418" cy="1106170"/>
            </a:xfrm>
            <a:custGeom>
              <a:avLst/>
              <a:gdLst/>
              <a:ahLst/>
              <a:cxnLst/>
              <a:rect r="r" b="b" t="t" l="l"/>
              <a:pathLst>
                <a:path h="1106170" w="4250418">
                  <a:moveTo>
                    <a:pt x="3696698" y="1106170"/>
                  </a:moveTo>
                  <a:lnTo>
                    <a:pt x="553720" y="1106170"/>
                  </a:lnTo>
                  <a:cubicBezTo>
                    <a:pt x="247650" y="1106170"/>
                    <a:pt x="0" y="858520"/>
                    <a:pt x="0" y="553720"/>
                  </a:cubicBezTo>
                  <a:cubicBezTo>
                    <a:pt x="0" y="247650"/>
                    <a:pt x="247650" y="0"/>
                    <a:pt x="553720" y="0"/>
                  </a:cubicBezTo>
                  <a:lnTo>
                    <a:pt x="3696698" y="0"/>
                  </a:lnTo>
                  <a:cubicBezTo>
                    <a:pt x="4002768" y="0"/>
                    <a:pt x="4250418" y="247650"/>
                    <a:pt x="4250418" y="553720"/>
                  </a:cubicBezTo>
                  <a:cubicBezTo>
                    <a:pt x="4249148" y="858520"/>
                    <a:pt x="4001498" y="1106170"/>
                    <a:pt x="3696698" y="1106170"/>
                  </a:cubicBezTo>
                  <a:close/>
                </a:path>
              </a:pathLst>
            </a:custGeom>
            <a:solidFill>
              <a:srgbClr val="7656E1"/>
            </a:solidFill>
          </p:spPr>
        </p:sp>
      </p:grpSp>
      <p:sp>
        <p:nvSpPr>
          <p:cNvPr name="TextBox 9" id="9"/>
          <p:cNvSpPr txBox="true"/>
          <p:nvPr/>
        </p:nvSpPr>
        <p:spPr>
          <a:xfrm rot="0">
            <a:off x="1016233" y="1896406"/>
            <a:ext cx="9762243" cy="4666574"/>
          </a:xfrm>
          <a:prstGeom prst="rect">
            <a:avLst/>
          </a:prstGeom>
        </p:spPr>
        <p:txBody>
          <a:bodyPr anchor="t" rtlCol="false" tIns="0" lIns="0" bIns="0" rIns="0">
            <a:spAutoFit/>
          </a:bodyPr>
          <a:lstStyle/>
          <a:p>
            <a:pPr algn="l">
              <a:lnSpc>
                <a:spcPts val="9141"/>
              </a:lnSpc>
            </a:pPr>
            <a:r>
              <a:rPr lang="en-US" sz="9050" b="true">
                <a:solidFill>
                  <a:srgbClr val="FFFFFF"/>
                </a:solidFill>
                <a:latin typeface="Clear Sans Bold"/>
                <a:ea typeface="Clear Sans Bold"/>
                <a:cs typeface="Clear Sans Bold"/>
                <a:sym typeface="Clear Sans Bold"/>
              </a:rPr>
              <a:t>Exciting team building games to improve collaboration</a:t>
            </a:r>
          </a:p>
        </p:txBody>
      </p:sp>
      <p:sp>
        <p:nvSpPr>
          <p:cNvPr name="TextBox 10" id="10"/>
          <p:cNvSpPr txBox="true"/>
          <p:nvPr/>
        </p:nvSpPr>
        <p:spPr>
          <a:xfrm rot="0">
            <a:off x="1016233" y="6904398"/>
            <a:ext cx="9762243" cy="396240"/>
          </a:xfrm>
          <a:prstGeom prst="rect">
            <a:avLst/>
          </a:prstGeom>
        </p:spPr>
        <p:txBody>
          <a:bodyPr anchor="t" rtlCol="false" tIns="0" lIns="0" bIns="0" rIns="0">
            <a:spAutoFit/>
          </a:bodyPr>
          <a:lstStyle/>
          <a:p>
            <a:pPr algn="l">
              <a:lnSpc>
                <a:spcPts val="3359"/>
              </a:lnSpc>
            </a:pPr>
            <a:r>
              <a:rPr lang="en-US" sz="2400">
                <a:solidFill>
                  <a:srgbClr val="FFFFFF"/>
                </a:solidFill>
                <a:latin typeface="Open Sans"/>
                <a:ea typeface="Open Sans"/>
                <a:cs typeface="Open Sans"/>
                <a:sym typeface="Open Sans"/>
              </a:rPr>
              <a:t>2523 Lytvynova Anastasia, Fomenko Ksenia, Loza Alisiia</a:t>
            </a:r>
          </a:p>
        </p:txBody>
      </p:sp>
      <p:sp>
        <p:nvSpPr>
          <p:cNvPr name="TextBox 11" id="11"/>
          <p:cNvSpPr txBox="true"/>
          <p:nvPr/>
        </p:nvSpPr>
        <p:spPr>
          <a:xfrm rot="0">
            <a:off x="1749420" y="8234033"/>
            <a:ext cx="2397148" cy="453435"/>
          </a:xfrm>
          <a:prstGeom prst="rect">
            <a:avLst/>
          </a:prstGeom>
        </p:spPr>
        <p:txBody>
          <a:bodyPr anchor="t" rtlCol="false" tIns="0" lIns="0" bIns="0" rIns="0">
            <a:spAutoFit/>
          </a:bodyPr>
          <a:lstStyle/>
          <a:p>
            <a:pPr algn="ctr">
              <a:lnSpc>
                <a:spcPts val="3430"/>
              </a:lnSpc>
            </a:pPr>
            <a:r>
              <a:rPr lang="en-US" b="true" sz="3396">
                <a:solidFill>
                  <a:srgbClr val="FFFFFF"/>
                </a:solidFill>
                <a:latin typeface="Clear Sans Bold"/>
                <a:ea typeface="Clear Sans Bold"/>
                <a:cs typeface="Clear Sans Bold"/>
                <a:sym typeface="Clear Sans Bold"/>
              </a:rPr>
              <a:t>START</a:t>
            </a:r>
          </a:p>
        </p:txBody>
      </p:sp>
      <p:grpSp>
        <p:nvGrpSpPr>
          <p:cNvPr name="Group 12" id="12"/>
          <p:cNvGrpSpPr/>
          <p:nvPr/>
        </p:nvGrpSpPr>
        <p:grpSpPr>
          <a:xfrm rot="0">
            <a:off x="9861786" y="1237954"/>
            <a:ext cx="6198424" cy="8020346"/>
            <a:chOff x="0" y="0"/>
            <a:chExt cx="8264565" cy="10693795"/>
          </a:xfrm>
        </p:grpSpPr>
        <p:sp>
          <p:nvSpPr>
            <p:cNvPr name="Freeform 13" id="13"/>
            <p:cNvSpPr/>
            <p:nvPr/>
          </p:nvSpPr>
          <p:spPr>
            <a:xfrm flipH="false" flipV="false" rot="0">
              <a:off x="1918262" y="8491099"/>
              <a:ext cx="6346303" cy="2202696"/>
            </a:xfrm>
            <a:custGeom>
              <a:avLst/>
              <a:gdLst/>
              <a:ahLst/>
              <a:cxnLst/>
              <a:rect r="r" b="b" t="t" l="l"/>
              <a:pathLst>
                <a:path h="2202696" w="6346303">
                  <a:moveTo>
                    <a:pt x="0" y="0"/>
                  </a:moveTo>
                  <a:lnTo>
                    <a:pt x="6346303" y="0"/>
                  </a:lnTo>
                  <a:lnTo>
                    <a:pt x="6346303" y="2202696"/>
                  </a:lnTo>
                  <a:lnTo>
                    <a:pt x="0" y="2202696"/>
                  </a:lnTo>
                  <a:lnTo>
                    <a:pt x="0" y="0"/>
                  </a:lnTo>
                  <a:close/>
                </a:path>
              </a:pathLst>
            </a:custGeom>
            <a:blipFill>
              <a:blip r:embed="rId5">
                <a:alphaModFix amt="24000"/>
              </a:blip>
              <a:stretch>
                <a:fillRect l="0" t="0" r="0" b="0"/>
              </a:stretch>
            </a:blipFill>
          </p:spPr>
        </p:sp>
        <p:sp>
          <p:nvSpPr>
            <p:cNvPr name="Freeform 14" id="14"/>
            <p:cNvSpPr/>
            <p:nvPr/>
          </p:nvSpPr>
          <p:spPr>
            <a:xfrm flipH="true" flipV="false" rot="0">
              <a:off x="0" y="0"/>
              <a:ext cx="7020468" cy="10211590"/>
            </a:xfrm>
            <a:custGeom>
              <a:avLst/>
              <a:gdLst/>
              <a:ahLst/>
              <a:cxnLst/>
              <a:rect r="r" b="b" t="t" l="l"/>
              <a:pathLst>
                <a:path h="10211590" w="7020468">
                  <a:moveTo>
                    <a:pt x="7020468" y="0"/>
                  </a:moveTo>
                  <a:lnTo>
                    <a:pt x="0" y="0"/>
                  </a:lnTo>
                  <a:lnTo>
                    <a:pt x="0" y="10211590"/>
                  </a:lnTo>
                  <a:lnTo>
                    <a:pt x="7020468" y="10211590"/>
                  </a:lnTo>
                  <a:lnTo>
                    <a:pt x="7020468" y="0"/>
                  </a:lnTo>
                  <a:close/>
                </a:path>
              </a:pathLst>
            </a:custGeom>
            <a:blipFill>
              <a:blip r:embed="rId6"/>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656E1"/>
        </a:solidFill>
      </p:bgPr>
    </p:bg>
    <p:spTree>
      <p:nvGrpSpPr>
        <p:cNvPr id="1" name=""/>
        <p:cNvGrpSpPr/>
        <p:nvPr/>
      </p:nvGrpSpPr>
      <p:grpSpPr>
        <a:xfrm>
          <a:off x="0" y="0"/>
          <a:ext cx="0" cy="0"/>
          <a:chOff x="0" y="0"/>
          <a:chExt cx="0" cy="0"/>
        </a:xfrm>
      </p:grpSpPr>
      <p:grpSp>
        <p:nvGrpSpPr>
          <p:cNvPr name="Group 2" id="2"/>
          <p:cNvGrpSpPr/>
          <p:nvPr/>
        </p:nvGrpSpPr>
        <p:grpSpPr>
          <a:xfrm rot="0">
            <a:off x="1793897" y="2039588"/>
            <a:ext cx="6207824" cy="6207824"/>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Freeform 4" id="4"/>
          <p:cNvSpPr/>
          <p:nvPr/>
        </p:nvSpPr>
        <p:spPr>
          <a:xfrm flipH="true" flipV="false" rot="0">
            <a:off x="1355614" y="7390637"/>
            <a:ext cx="7084390" cy="2458874"/>
          </a:xfrm>
          <a:custGeom>
            <a:avLst/>
            <a:gdLst/>
            <a:ahLst/>
            <a:cxnLst/>
            <a:rect r="r" b="b" t="t" l="l"/>
            <a:pathLst>
              <a:path h="2458874" w="7084390">
                <a:moveTo>
                  <a:pt x="7084390" y="0"/>
                </a:moveTo>
                <a:lnTo>
                  <a:pt x="0" y="0"/>
                </a:lnTo>
                <a:lnTo>
                  <a:pt x="0" y="2458873"/>
                </a:lnTo>
                <a:lnTo>
                  <a:pt x="7084390" y="2458873"/>
                </a:lnTo>
                <a:lnTo>
                  <a:pt x="7084390" y="0"/>
                </a:lnTo>
                <a:close/>
              </a:path>
            </a:pathLst>
          </a:custGeom>
          <a:blipFill>
            <a:blip r:embed="rId2">
              <a:alphaModFix amt="43999"/>
            </a:blip>
            <a:stretch>
              <a:fillRect l="0" t="0" r="0" b="0"/>
            </a:stretch>
          </a:blipFill>
        </p:spPr>
      </p:sp>
      <p:sp>
        <p:nvSpPr>
          <p:cNvPr name="Freeform 5" id="5"/>
          <p:cNvSpPr/>
          <p:nvPr/>
        </p:nvSpPr>
        <p:spPr>
          <a:xfrm flipH="false" flipV="false" rot="0">
            <a:off x="1355614" y="1028700"/>
            <a:ext cx="1372699" cy="1252588"/>
          </a:xfrm>
          <a:custGeom>
            <a:avLst/>
            <a:gdLst/>
            <a:ahLst/>
            <a:cxnLst/>
            <a:rect r="r" b="b" t="t" l="l"/>
            <a:pathLst>
              <a:path h="1252588" w="1372699">
                <a:moveTo>
                  <a:pt x="0" y="0"/>
                </a:moveTo>
                <a:lnTo>
                  <a:pt x="1372700" y="0"/>
                </a:lnTo>
                <a:lnTo>
                  <a:pt x="1372700" y="1252588"/>
                </a:lnTo>
                <a:lnTo>
                  <a:pt x="0" y="1252588"/>
                </a:lnTo>
                <a:lnTo>
                  <a:pt x="0" y="0"/>
                </a:lnTo>
                <a:close/>
              </a:path>
            </a:pathLst>
          </a:custGeom>
          <a:blipFill>
            <a:blip r:embed="rId3"/>
            <a:stretch>
              <a:fillRect l="0" t="0" r="0" b="0"/>
            </a:stretch>
          </a:blipFill>
        </p:spPr>
      </p:sp>
      <p:sp>
        <p:nvSpPr>
          <p:cNvPr name="Freeform 6" id="6"/>
          <p:cNvSpPr/>
          <p:nvPr/>
        </p:nvSpPr>
        <p:spPr>
          <a:xfrm flipH="false" flipV="false" rot="0">
            <a:off x="8059571" y="6356186"/>
            <a:ext cx="380433" cy="379958"/>
          </a:xfrm>
          <a:custGeom>
            <a:avLst/>
            <a:gdLst/>
            <a:ahLst/>
            <a:cxnLst/>
            <a:rect r="r" b="b" t="t" l="l"/>
            <a:pathLst>
              <a:path h="379958" w="380433">
                <a:moveTo>
                  <a:pt x="0" y="0"/>
                </a:moveTo>
                <a:lnTo>
                  <a:pt x="380433" y="0"/>
                </a:lnTo>
                <a:lnTo>
                  <a:pt x="380433" y="379958"/>
                </a:lnTo>
                <a:lnTo>
                  <a:pt x="0" y="379958"/>
                </a:lnTo>
                <a:lnTo>
                  <a:pt x="0" y="0"/>
                </a:lnTo>
                <a:close/>
              </a:path>
            </a:pathLst>
          </a:custGeom>
          <a:blipFill>
            <a:blip r:embed="rId4"/>
            <a:stretch>
              <a:fillRect l="0" t="0" r="0" b="0"/>
            </a:stretch>
          </a:blipFill>
        </p:spPr>
      </p:sp>
      <p:sp>
        <p:nvSpPr>
          <p:cNvPr name="Freeform 7" id="7"/>
          <p:cNvSpPr/>
          <p:nvPr/>
        </p:nvSpPr>
        <p:spPr>
          <a:xfrm flipH="false" flipV="false" rot="0">
            <a:off x="5963610" y="2187864"/>
            <a:ext cx="1539134" cy="1235155"/>
          </a:xfrm>
          <a:custGeom>
            <a:avLst/>
            <a:gdLst/>
            <a:ahLst/>
            <a:cxnLst/>
            <a:rect r="r" b="b" t="t" l="l"/>
            <a:pathLst>
              <a:path h="1235155" w="1539134">
                <a:moveTo>
                  <a:pt x="0" y="0"/>
                </a:moveTo>
                <a:lnTo>
                  <a:pt x="1539134" y="0"/>
                </a:lnTo>
                <a:lnTo>
                  <a:pt x="1539134" y="1235155"/>
                </a:lnTo>
                <a:lnTo>
                  <a:pt x="0" y="1235155"/>
                </a:lnTo>
                <a:lnTo>
                  <a:pt x="0" y="0"/>
                </a:lnTo>
                <a:close/>
              </a:path>
            </a:pathLst>
          </a:custGeom>
          <a:blipFill>
            <a:blip r:embed="rId5"/>
            <a:stretch>
              <a:fillRect l="0" t="0" r="0" b="0"/>
            </a:stretch>
          </a:blipFill>
        </p:spPr>
      </p:sp>
      <p:sp>
        <p:nvSpPr>
          <p:cNvPr name="TextBox 8" id="8"/>
          <p:cNvSpPr txBox="true"/>
          <p:nvPr/>
        </p:nvSpPr>
        <p:spPr>
          <a:xfrm rot="0">
            <a:off x="9056015" y="3497754"/>
            <a:ext cx="8203285" cy="3358168"/>
          </a:xfrm>
          <a:prstGeom prst="rect">
            <a:avLst/>
          </a:prstGeom>
        </p:spPr>
        <p:txBody>
          <a:bodyPr anchor="t" rtlCol="false" tIns="0" lIns="0" bIns="0" rIns="0">
            <a:spAutoFit/>
          </a:bodyPr>
          <a:lstStyle/>
          <a:p>
            <a:pPr algn="ctr">
              <a:lnSpc>
                <a:spcPts val="3812"/>
              </a:lnSpc>
            </a:pPr>
            <a:r>
              <a:rPr lang="en-US" sz="3775" b="true">
                <a:solidFill>
                  <a:srgbClr val="FFFFFF"/>
                </a:solidFill>
                <a:latin typeface="Clear Sans Bold"/>
                <a:ea typeface="Clear Sans Bold"/>
                <a:cs typeface="Clear Sans Bold"/>
                <a:sym typeface="Clear Sans Bold"/>
              </a:rPr>
              <a:t>Team building </a:t>
            </a:r>
            <a:r>
              <a:rPr lang="en-US" sz="3775">
                <a:solidFill>
                  <a:srgbClr val="FFFFFF"/>
                </a:solidFill>
                <a:latin typeface="Clear Sans"/>
                <a:ea typeface="Clear Sans"/>
                <a:cs typeface="Clear Sans"/>
                <a:sym typeface="Clear Sans"/>
              </a:rPr>
              <a:t>is a management technique used to increase the efficiency and productivity of work groups through various activities. In today’s interconnected and fast-paced world, effective teamwork is more critical than ever.</a:t>
            </a:r>
          </a:p>
        </p:txBody>
      </p:sp>
      <p:sp>
        <p:nvSpPr>
          <p:cNvPr name="Freeform 9" id="9"/>
          <p:cNvSpPr/>
          <p:nvPr/>
        </p:nvSpPr>
        <p:spPr>
          <a:xfrm flipH="false" flipV="false" rot="0">
            <a:off x="1793897" y="2039588"/>
            <a:ext cx="6720300" cy="6745596"/>
          </a:xfrm>
          <a:custGeom>
            <a:avLst/>
            <a:gdLst/>
            <a:ahLst/>
            <a:cxnLst/>
            <a:rect r="r" b="b" t="t" l="l"/>
            <a:pathLst>
              <a:path h="6745596" w="6720300">
                <a:moveTo>
                  <a:pt x="0" y="0"/>
                </a:moveTo>
                <a:lnTo>
                  <a:pt x="6720300" y="0"/>
                </a:lnTo>
                <a:lnTo>
                  <a:pt x="6720300" y="6745596"/>
                </a:lnTo>
                <a:lnTo>
                  <a:pt x="0" y="6745596"/>
                </a:lnTo>
                <a:lnTo>
                  <a:pt x="0" y="0"/>
                </a:lnTo>
                <a:close/>
              </a:path>
            </a:pathLst>
          </a:custGeom>
          <a:blipFill>
            <a:blip r:embed="rId6"/>
            <a:stretch>
              <a:fillRect l="0" t="0" r="0" b="0"/>
            </a:stretch>
          </a:blipFill>
        </p:spPr>
      </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DF4CD"/>
        </a:solidFill>
      </p:bgPr>
    </p:bg>
    <p:spTree>
      <p:nvGrpSpPr>
        <p:cNvPr id="1" name=""/>
        <p:cNvGrpSpPr/>
        <p:nvPr/>
      </p:nvGrpSpPr>
      <p:grpSpPr>
        <a:xfrm>
          <a:off x="0" y="0"/>
          <a:ext cx="0" cy="0"/>
          <a:chOff x="0" y="0"/>
          <a:chExt cx="0" cy="0"/>
        </a:xfrm>
      </p:grpSpPr>
      <p:grpSp>
        <p:nvGrpSpPr>
          <p:cNvPr name="Group 2" id="2"/>
          <p:cNvGrpSpPr/>
          <p:nvPr/>
        </p:nvGrpSpPr>
        <p:grpSpPr>
          <a:xfrm rot="0">
            <a:off x="1157288" y="3613186"/>
            <a:ext cx="7817878" cy="1746944"/>
            <a:chOff x="0" y="0"/>
            <a:chExt cx="5206920" cy="1163513"/>
          </a:xfrm>
        </p:grpSpPr>
        <p:sp>
          <p:nvSpPr>
            <p:cNvPr name="Freeform 3" id="3"/>
            <p:cNvSpPr/>
            <p:nvPr/>
          </p:nvSpPr>
          <p:spPr>
            <a:xfrm flipH="false" flipV="false" rot="0">
              <a:off x="0" y="0"/>
              <a:ext cx="5206921" cy="1163513"/>
            </a:xfrm>
            <a:custGeom>
              <a:avLst/>
              <a:gdLst/>
              <a:ahLst/>
              <a:cxnLst/>
              <a:rect r="r" b="b" t="t" l="l"/>
              <a:pathLst>
                <a:path h="1163513" w="5206921">
                  <a:moveTo>
                    <a:pt x="5082460" y="1163513"/>
                  </a:moveTo>
                  <a:lnTo>
                    <a:pt x="124460" y="1163513"/>
                  </a:lnTo>
                  <a:cubicBezTo>
                    <a:pt x="55880" y="1163513"/>
                    <a:pt x="0" y="1107633"/>
                    <a:pt x="0" y="1039053"/>
                  </a:cubicBezTo>
                  <a:lnTo>
                    <a:pt x="0" y="124460"/>
                  </a:lnTo>
                  <a:cubicBezTo>
                    <a:pt x="0" y="55880"/>
                    <a:pt x="55880" y="0"/>
                    <a:pt x="124460" y="0"/>
                  </a:cubicBezTo>
                  <a:lnTo>
                    <a:pt x="5082460" y="0"/>
                  </a:lnTo>
                  <a:cubicBezTo>
                    <a:pt x="5151040" y="0"/>
                    <a:pt x="5206921" y="55880"/>
                    <a:pt x="5206921" y="124460"/>
                  </a:cubicBezTo>
                  <a:lnTo>
                    <a:pt x="5206921" y="1039053"/>
                  </a:lnTo>
                  <a:cubicBezTo>
                    <a:pt x="5206921" y="1107633"/>
                    <a:pt x="5151040" y="1163513"/>
                    <a:pt x="5082460" y="1163513"/>
                  </a:cubicBezTo>
                  <a:close/>
                </a:path>
              </a:pathLst>
            </a:custGeom>
            <a:solidFill>
              <a:srgbClr val="FFFFFF"/>
            </a:solidFill>
          </p:spPr>
        </p:sp>
      </p:grpSp>
      <p:grpSp>
        <p:nvGrpSpPr>
          <p:cNvPr name="Group 4" id="4"/>
          <p:cNvGrpSpPr/>
          <p:nvPr/>
        </p:nvGrpSpPr>
        <p:grpSpPr>
          <a:xfrm rot="0">
            <a:off x="1157288" y="5727131"/>
            <a:ext cx="7817878" cy="1746944"/>
            <a:chOff x="0" y="0"/>
            <a:chExt cx="5206920" cy="1163513"/>
          </a:xfrm>
        </p:grpSpPr>
        <p:sp>
          <p:nvSpPr>
            <p:cNvPr name="Freeform 5" id="5"/>
            <p:cNvSpPr/>
            <p:nvPr/>
          </p:nvSpPr>
          <p:spPr>
            <a:xfrm flipH="false" flipV="false" rot="0">
              <a:off x="0" y="0"/>
              <a:ext cx="5206921" cy="1163513"/>
            </a:xfrm>
            <a:custGeom>
              <a:avLst/>
              <a:gdLst/>
              <a:ahLst/>
              <a:cxnLst/>
              <a:rect r="r" b="b" t="t" l="l"/>
              <a:pathLst>
                <a:path h="1163513" w="5206921">
                  <a:moveTo>
                    <a:pt x="5082460" y="1163513"/>
                  </a:moveTo>
                  <a:lnTo>
                    <a:pt x="124460" y="1163513"/>
                  </a:lnTo>
                  <a:cubicBezTo>
                    <a:pt x="55880" y="1163513"/>
                    <a:pt x="0" y="1107633"/>
                    <a:pt x="0" y="1039053"/>
                  </a:cubicBezTo>
                  <a:lnTo>
                    <a:pt x="0" y="124460"/>
                  </a:lnTo>
                  <a:cubicBezTo>
                    <a:pt x="0" y="55880"/>
                    <a:pt x="55880" y="0"/>
                    <a:pt x="124460" y="0"/>
                  </a:cubicBezTo>
                  <a:lnTo>
                    <a:pt x="5082460" y="0"/>
                  </a:lnTo>
                  <a:cubicBezTo>
                    <a:pt x="5151040" y="0"/>
                    <a:pt x="5206921" y="55880"/>
                    <a:pt x="5206921" y="124460"/>
                  </a:cubicBezTo>
                  <a:lnTo>
                    <a:pt x="5206921" y="1039053"/>
                  </a:lnTo>
                  <a:cubicBezTo>
                    <a:pt x="5206921" y="1107633"/>
                    <a:pt x="5151040" y="1163513"/>
                    <a:pt x="5082460" y="1163513"/>
                  </a:cubicBezTo>
                  <a:close/>
                </a:path>
              </a:pathLst>
            </a:custGeom>
            <a:solidFill>
              <a:srgbClr val="FFFFFF"/>
            </a:solidFill>
          </p:spPr>
        </p:sp>
      </p:grpSp>
      <p:grpSp>
        <p:nvGrpSpPr>
          <p:cNvPr name="Group 6" id="6"/>
          <p:cNvGrpSpPr/>
          <p:nvPr/>
        </p:nvGrpSpPr>
        <p:grpSpPr>
          <a:xfrm rot="0">
            <a:off x="5235061" y="7845550"/>
            <a:ext cx="7817878" cy="1746944"/>
            <a:chOff x="0" y="0"/>
            <a:chExt cx="5206920" cy="1163513"/>
          </a:xfrm>
        </p:grpSpPr>
        <p:sp>
          <p:nvSpPr>
            <p:cNvPr name="Freeform 7" id="7"/>
            <p:cNvSpPr/>
            <p:nvPr/>
          </p:nvSpPr>
          <p:spPr>
            <a:xfrm flipH="false" flipV="false" rot="0">
              <a:off x="0" y="0"/>
              <a:ext cx="5206921" cy="1163513"/>
            </a:xfrm>
            <a:custGeom>
              <a:avLst/>
              <a:gdLst/>
              <a:ahLst/>
              <a:cxnLst/>
              <a:rect r="r" b="b" t="t" l="l"/>
              <a:pathLst>
                <a:path h="1163513" w="5206921">
                  <a:moveTo>
                    <a:pt x="5082460" y="1163513"/>
                  </a:moveTo>
                  <a:lnTo>
                    <a:pt x="124460" y="1163513"/>
                  </a:lnTo>
                  <a:cubicBezTo>
                    <a:pt x="55880" y="1163513"/>
                    <a:pt x="0" y="1107633"/>
                    <a:pt x="0" y="1039053"/>
                  </a:cubicBezTo>
                  <a:lnTo>
                    <a:pt x="0" y="124460"/>
                  </a:lnTo>
                  <a:cubicBezTo>
                    <a:pt x="0" y="55880"/>
                    <a:pt x="55880" y="0"/>
                    <a:pt x="124460" y="0"/>
                  </a:cubicBezTo>
                  <a:lnTo>
                    <a:pt x="5082460" y="0"/>
                  </a:lnTo>
                  <a:cubicBezTo>
                    <a:pt x="5151040" y="0"/>
                    <a:pt x="5206921" y="55880"/>
                    <a:pt x="5206921" y="124460"/>
                  </a:cubicBezTo>
                  <a:lnTo>
                    <a:pt x="5206921" y="1039053"/>
                  </a:lnTo>
                  <a:cubicBezTo>
                    <a:pt x="5206921" y="1107633"/>
                    <a:pt x="5151040" y="1163513"/>
                    <a:pt x="5082460" y="1163513"/>
                  </a:cubicBezTo>
                  <a:close/>
                </a:path>
              </a:pathLst>
            </a:custGeom>
            <a:solidFill>
              <a:srgbClr val="FFFFFF"/>
            </a:solidFill>
          </p:spPr>
        </p:sp>
      </p:grpSp>
      <p:sp>
        <p:nvSpPr>
          <p:cNvPr name="Freeform 8" id="8"/>
          <p:cNvSpPr/>
          <p:nvPr/>
        </p:nvSpPr>
        <p:spPr>
          <a:xfrm flipH="false" flipV="false" rot="0">
            <a:off x="1641584" y="4299333"/>
            <a:ext cx="375119" cy="374650"/>
          </a:xfrm>
          <a:custGeom>
            <a:avLst/>
            <a:gdLst/>
            <a:ahLst/>
            <a:cxnLst/>
            <a:rect r="r" b="b" t="t" l="l"/>
            <a:pathLst>
              <a:path h="374650" w="375119">
                <a:moveTo>
                  <a:pt x="0" y="0"/>
                </a:moveTo>
                <a:lnTo>
                  <a:pt x="375118" y="0"/>
                </a:lnTo>
                <a:lnTo>
                  <a:pt x="375118" y="374650"/>
                </a:lnTo>
                <a:lnTo>
                  <a:pt x="0" y="374650"/>
                </a:lnTo>
                <a:lnTo>
                  <a:pt x="0" y="0"/>
                </a:lnTo>
                <a:close/>
              </a:path>
            </a:pathLst>
          </a:custGeom>
          <a:blipFill>
            <a:blip r:embed="rId2"/>
            <a:stretch>
              <a:fillRect l="0" t="0" r="0" b="0"/>
            </a:stretch>
          </a:blipFill>
        </p:spPr>
      </p:sp>
      <p:sp>
        <p:nvSpPr>
          <p:cNvPr name="TextBox 9" id="9"/>
          <p:cNvSpPr txBox="true"/>
          <p:nvPr/>
        </p:nvSpPr>
        <p:spPr>
          <a:xfrm rot="0">
            <a:off x="2810618" y="1019175"/>
            <a:ext cx="12666765" cy="2295525"/>
          </a:xfrm>
          <a:prstGeom prst="rect">
            <a:avLst/>
          </a:prstGeom>
        </p:spPr>
        <p:txBody>
          <a:bodyPr anchor="t" rtlCol="false" tIns="0" lIns="0" bIns="0" rIns="0">
            <a:spAutoFit/>
          </a:bodyPr>
          <a:lstStyle/>
          <a:p>
            <a:pPr algn="ctr">
              <a:lnSpc>
                <a:spcPts val="9000"/>
              </a:lnSpc>
            </a:pPr>
            <a:r>
              <a:rPr lang="en-US" b="true" sz="7500">
                <a:solidFill>
                  <a:srgbClr val="171717"/>
                </a:solidFill>
                <a:latin typeface="Clear Sans Bold"/>
                <a:ea typeface="Clear Sans Bold"/>
                <a:cs typeface="Clear Sans Bold"/>
                <a:sym typeface="Clear Sans Bold"/>
              </a:rPr>
              <a:t>How Games Enhance Teamwork</a:t>
            </a:r>
          </a:p>
        </p:txBody>
      </p:sp>
      <p:sp>
        <p:nvSpPr>
          <p:cNvPr name="Freeform 10" id="10"/>
          <p:cNvSpPr/>
          <p:nvPr/>
        </p:nvSpPr>
        <p:spPr>
          <a:xfrm flipH="false" flipV="false" rot="0">
            <a:off x="1641584" y="6413278"/>
            <a:ext cx="375119" cy="374650"/>
          </a:xfrm>
          <a:custGeom>
            <a:avLst/>
            <a:gdLst/>
            <a:ahLst/>
            <a:cxnLst/>
            <a:rect r="r" b="b" t="t" l="l"/>
            <a:pathLst>
              <a:path h="374650" w="375119">
                <a:moveTo>
                  <a:pt x="0" y="0"/>
                </a:moveTo>
                <a:lnTo>
                  <a:pt x="375118" y="0"/>
                </a:lnTo>
                <a:lnTo>
                  <a:pt x="375118" y="374650"/>
                </a:lnTo>
                <a:lnTo>
                  <a:pt x="0" y="374650"/>
                </a:lnTo>
                <a:lnTo>
                  <a:pt x="0" y="0"/>
                </a:lnTo>
                <a:close/>
              </a:path>
            </a:pathLst>
          </a:custGeom>
          <a:blipFill>
            <a:blip r:embed="rId2"/>
            <a:stretch>
              <a:fillRect l="0" t="0" r="0" b="0"/>
            </a:stretch>
          </a:blipFill>
        </p:spPr>
      </p:sp>
      <p:sp>
        <p:nvSpPr>
          <p:cNvPr name="TextBox 11" id="11"/>
          <p:cNvSpPr txBox="true"/>
          <p:nvPr/>
        </p:nvSpPr>
        <p:spPr>
          <a:xfrm rot="0">
            <a:off x="2392093" y="4206940"/>
            <a:ext cx="5751632" cy="511811"/>
          </a:xfrm>
          <a:prstGeom prst="rect">
            <a:avLst/>
          </a:prstGeom>
        </p:spPr>
        <p:txBody>
          <a:bodyPr anchor="t" rtlCol="false" tIns="0" lIns="0" bIns="0" rIns="0">
            <a:spAutoFit/>
          </a:bodyPr>
          <a:lstStyle/>
          <a:p>
            <a:pPr algn="l">
              <a:lnSpc>
                <a:spcPts val="4339"/>
              </a:lnSpc>
            </a:pPr>
            <a:r>
              <a:rPr lang="en-US" b="true" sz="3099">
                <a:solidFill>
                  <a:srgbClr val="171717"/>
                </a:solidFill>
                <a:latin typeface="Open Sans Bold"/>
                <a:ea typeface="Open Sans Bold"/>
                <a:cs typeface="Open Sans Bold"/>
                <a:sym typeface="Open Sans Bold"/>
              </a:rPr>
              <a:t>Building Trust</a:t>
            </a:r>
          </a:p>
        </p:txBody>
      </p:sp>
      <p:sp>
        <p:nvSpPr>
          <p:cNvPr name="TextBox 12" id="12"/>
          <p:cNvSpPr txBox="true"/>
          <p:nvPr/>
        </p:nvSpPr>
        <p:spPr>
          <a:xfrm rot="0">
            <a:off x="2392093" y="6320885"/>
            <a:ext cx="5751632" cy="511811"/>
          </a:xfrm>
          <a:prstGeom prst="rect">
            <a:avLst/>
          </a:prstGeom>
        </p:spPr>
        <p:txBody>
          <a:bodyPr anchor="t" rtlCol="false" tIns="0" lIns="0" bIns="0" rIns="0">
            <a:spAutoFit/>
          </a:bodyPr>
          <a:lstStyle/>
          <a:p>
            <a:pPr algn="l">
              <a:lnSpc>
                <a:spcPts val="4339"/>
              </a:lnSpc>
            </a:pPr>
            <a:r>
              <a:rPr lang="en-US" b="true" sz="3099">
                <a:solidFill>
                  <a:srgbClr val="171717"/>
                </a:solidFill>
                <a:latin typeface="Open Sans Bold"/>
                <a:ea typeface="Open Sans Bold"/>
                <a:cs typeface="Open Sans Bold"/>
                <a:sym typeface="Open Sans Bold"/>
              </a:rPr>
              <a:t>Improving Communication</a:t>
            </a:r>
          </a:p>
        </p:txBody>
      </p:sp>
      <p:sp>
        <p:nvSpPr>
          <p:cNvPr name="TextBox 13" id="13"/>
          <p:cNvSpPr txBox="true"/>
          <p:nvPr/>
        </p:nvSpPr>
        <p:spPr>
          <a:xfrm rot="0">
            <a:off x="6469867" y="8439304"/>
            <a:ext cx="5751632" cy="511811"/>
          </a:xfrm>
          <a:prstGeom prst="rect">
            <a:avLst/>
          </a:prstGeom>
        </p:spPr>
        <p:txBody>
          <a:bodyPr anchor="t" rtlCol="false" tIns="0" lIns="0" bIns="0" rIns="0">
            <a:spAutoFit/>
          </a:bodyPr>
          <a:lstStyle/>
          <a:p>
            <a:pPr algn="l">
              <a:lnSpc>
                <a:spcPts val="4339"/>
              </a:lnSpc>
            </a:pPr>
            <a:r>
              <a:rPr lang="en-US" b="true" sz="3099">
                <a:solidFill>
                  <a:srgbClr val="171717"/>
                </a:solidFill>
                <a:latin typeface="Open Sans Bold"/>
                <a:ea typeface="Open Sans Bold"/>
                <a:cs typeface="Open Sans Bold"/>
                <a:sym typeface="Open Sans Bold"/>
              </a:rPr>
              <a:t>Encouraging Problem-Solving</a:t>
            </a:r>
          </a:p>
        </p:txBody>
      </p:sp>
      <p:sp>
        <p:nvSpPr>
          <p:cNvPr name="Freeform 14" id="14"/>
          <p:cNvSpPr/>
          <p:nvPr/>
        </p:nvSpPr>
        <p:spPr>
          <a:xfrm flipH="false" flipV="false" rot="0">
            <a:off x="5719357" y="8531697"/>
            <a:ext cx="375119" cy="374650"/>
          </a:xfrm>
          <a:custGeom>
            <a:avLst/>
            <a:gdLst/>
            <a:ahLst/>
            <a:cxnLst/>
            <a:rect r="r" b="b" t="t" l="l"/>
            <a:pathLst>
              <a:path h="374650" w="375119">
                <a:moveTo>
                  <a:pt x="0" y="0"/>
                </a:moveTo>
                <a:lnTo>
                  <a:pt x="375119" y="0"/>
                </a:lnTo>
                <a:lnTo>
                  <a:pt x="375119" y="374650"/>
                </a:lnTo>
                <a:lnTo>
                  <a:pt x="0" y="374650"/>
                </a:lnTo>
                <a:lnTo>
                  <a:pt x="0" y="0"/>
                </a:lnTo>
                <a:close/>
              </a:path>
            </a:pathLst>
          </a:custGeom>
          <a:blipFill>
            <a:blip r:embed="rId2"/>
            <a:stretch>
              <a:fillRect l="0" t="0" r="0" b="0"/>
            </a:stretch>
          </a:blipFill>
        </p:spPr>
      </p:sp>
      <p:grpSp>
        <p:nvGrpSpPr>
          <p:cNvPr name="Group 15" id="15"/>
          <p:cNvGrpSpPr/>
          <p:nvPr/>
        </p:nvGrpSpPr>
        <p:grpSpPr>
          <a:xfrm rot="0">
            <a:off x="9312835" y="3613186"/>
            <a:ext cx="7817878" cy="1746944"/>
            <a:chOff x="0" y="0"/>
            <a:chExt cx="5206920" cy="1163513"/>
          </a:xfrm>
        </p:grpSpPr>
        <p:sp>
          <p:nvSpPr>
            <p:cNvPr name="Freeform 16" id="16"/>
            <p:cNvSpPr/>
            <p:nvPr/>
          </p:nvSpPr>
          <p:spPr>
            <a:xfrm flipH="false" flipV="false" rot="0">
              <a:off x="0" y="0"/>
              <a:ext cx="5206921" cy="1163513"/>
            </a:xfrm>
            <a:custGeom>
              <a:avLst/>
              <a:gdLst/>
              <a:ahLst/>
              <a:cxnLst/>
              <a:rect r="r" b="b" t="t" l="l"/>
              <a:pathLst>
                <a:path h="1163513" w="5206921">
                  <a:moveTo>
                    <a:pt x="5082460" y="1163513"/>
                  </a:moveTo>
                  <a:lnTo>
                    <a:pt x="124460" y="1163513"/>
                  </a:lnTo>
                  <a:cubicBezTo>
                    <a:pt x="55880" y="1163513"/>
                    <a:pt x="0" y="1107633"/>
                    <a:pt x="0" y="1039053"/>
                  </a:cubicBezTo>
                  <a:lnTo>
                    <a:pt x="0" y="124460"/>
                  </a:lnTo>
                  <a:cubicBezTo>
                    <a:pt x="0" y="55880"/>
                    <a:pt x="55880" y="0"/>
                    <a:pt x="124460" y="0"/>
                  </a:cubicBezTo>
                  <a:lnTo>
                    <a:pt x="5082460" y="0"/>
                  </a:lnTo>
                  <a:cubicBezTo>
                    <a:pt x="5151040" y="0"/>
                    <a:pt x="5206921" y="55880"/>
                    <a:pt x="5206921" y="124460"/>
                  </a:cubicBezTo>
                  <a:lnTo>
                    <a:pt x="5206921" y="1039053"/>
                  </a:lnTo>
                  <a:cubicBezTo>
                    <a:pt x="5206921" y="1107633"/>
                    <a:pt x="5151040" y="1163513"/>
                    <a:pt x="5082460" y="1163513"/>
                  </a:cubicBezTo>
                  <a:close/>
                </a:path>
              </a:pathLst>
            </a:custGeom>
            <a:solidFill>
              <a:srgbClr val="FFFFFF"/>
            </a:solidFill>
          </p:spPr>
        </p:sp>
      </p:grpSp>
      <p:grpSp>
        <p:nvGrpSpPr>
          <p:cNvPr name="Group 17" id="17"/>
          <p:cNvGrpSpPr/>
          <p:nvPr/>
        </p:nvGrpSpPr>
        <p:grpSpPr>
          <a:xfrm rot="0">
            <a:off x="9312835" y="5727131"/>
            <a:ext cx="7817878" cy="1746944"/>
            <a:chOff x="0" y="0"/>
            <a:chExt cx="5206920" cy="1163513"/>
          </a:xfrm>
        </p:grpSpPr>
        <p:sp>
          <p:nvSpPr>
            <p:cNvPr name="Freeform 18" id="18"/>
            <p:cNvSpPr/>
            <p:nvPr/>
          </p:nvSpPr>
          <p:spPr>
            <a:xfrm flipH="false" flipV="false" rot="0">
              <a:off x="0" y="0"/>
              <a:ext cx="5206921" cy="1163513"/>
            </a:xfrm>
            <a:custGeom>
              <a:avLst/>
              <a:gdLst/>
              <a:ahLst/>
              <a:cxnLst/>
              <a:rect r="r" b="b" t="t" l="l"/>
              <a:pathLst>
                <a:path h="1163513" w="5206921">
                  <a:moveTo>
                    <a:pt x="5082460" y="1163513"/>
                  </a:moveTo>
                  <a:lnTo>
                    <a:pt x="124460" y="1163513"/>
                  </a:lnTo>
                  <a:cubicBezTo>
                    <a:pt x="55880" y="1163513"/>
                    <a:pt x="0" y="1107633"/>
                    <a:pt x="0" y="1039053"/>
                  </a:cubicBezTo>
                  <a:lnTo>
                    <a:pt x="0" y="124460"/>
                  </a:lnTo>
                  <a:cubicBezTo>
                    <a:pt x="0" y="55880"/>
                    <a:pt x="55880" y="0"/>
                    <a:pt x="124460" y="0"/>
                  </a:cubicBezTo>
                  <a:lnTo>
                    <a:pt x="5082460" y="0"/>
                  </a:lnTo>
                  <a:cubicBezTo>
                    <a:pt x="5151040" y="0"/>
                    <a:pt x="5206921" y="55880"/>
                    <a:pt x="5206921" y="124460"/>
                  </a:cubicBezTo>
                  <a:lnTo>
                    <a:pt x="5206921" y="1039053"/>
                  </a:lnTo>
                  <a:cubicBezTo>
                    <a:pt x="5206921" y="1107633"/>
                    <a:pt x="5151040" y="1163513"/>
                    <a:pt x="5082460" y="1163513"/>
                  </a:cubicBezTo>
                  <a:close/>
                </a:path>
              </a:pathLst>
            </a:custGeom>
            <a:solidFill>
              <a:srgbClr val="FFFFFF"/>
            </a:solidFill>
          </p:spPr>
        </p:sp>
      </p:grpSp>
      <p:sp>
        <p:nvSpPr>
          <p:cNvPr name="TextBox 19" id="19"/>
          <p:cNvSpPr txBox="true"/>
          <p:nvPr/>
        </p:nvSpPr>
        <p:spPr>
          <a:xfrm rot="0">
            <a:off x="10715486" y="3935478"/>
            <a:ext cx="5743395" cy="1054736"/>
          </a:xfrm>
          <a:prstGeom prst="rect">
            <a:avLst/>
          </a:prstGeom>
        </p:spPr>
        <p:txBody>
          <a:bodyPr anchor="t" rtlCol="false" tIns="0" lIns="0" bIns="0" rIns="0">
            <a:spAutoFit/>
          </a:bodyPr>
          <a:lstStyle/>
          <a:p>
            <a:pPr algn="l">
              <a:lnSpc>
                <a:spcPts val="4339"/>
              </a:lnSpc>
            </a:pPr>
            <a:r>
              <a:rPr lang="en-US" b="true" sz="3099">
                <a:solidFill>
                  <a:srgbClr val="171717"/>
                </a:solidFill>
                <a:latin typeface="Open Sans Bold"/>
                <a:ea typeface="Open Sans Bold"/>
                <a:cs typeface="Open Sans Bold"/>
                <a:sym typeface="Open Sans Bold"/>
              </a:rPr>
              <a:t>Fostering a Positive Atmosphere</a:t>
            </a:r>
          </a:p>
        </p:txBody>
      </p:sp>
      <p:sp>
        <p:nvSpPr>
          <p:cNvPr name="TextBox 20" id="20"/>
          <p:cNvSpPr txBox="true"/>
          <p:nvPr/>
        </p:nvSpPr>
        <p:spPr>
          <a:xfrm rot="0">
            <a:off x="10715486" y="6049422"/>
            <a:ext cx="5743395" cy="1054736"/>
          </a:xfrm>
          <a:prstGeom prst="rect">
            <a:avLst/>
          </a:prstGeom>
        </p:spPr>
        <p:txBody>
          <a:bodyPr anchor="t" rtlCol="false" tIns="0" lIns="0" bIns="0" rIns="0">
            <a:spAutoFit/>
          </a:bodyPr>
          <a:lstStyle/>
          <a:p>
            <a:pPr algn="l">
              <a:lnSpc>
                <a:spcPts val="4339"/>
              </a:lnSpc>
            </a:pPr>
            <a:r>
              <a:rPr lang="en-US" b="true" sz="3099">
                <a:solidFill>
                  <a:srgbClr val="171717"/>
                </a:solidFill>
                <a:latin typeface="Open Sans Bold"/>
                <a:ea typeface="Open Sans Bold"/>
                <a:cs typeface="Open Sans Bold"/>
                <a:sym typeface="Open Sans Bold"/>
              </a:rPr>
              <a:t>Boosting Empathy and Understanding</a:t>
            </a:r>
          </a:p>
        </p:txBody>
      </p:sp>
      <p:sp>
        <p:nvSpPr>
          <p:cNvPr name="Freeform 21" id="21"/>
          <p:cNvSpPr/>
          <p:nvPr/>
        </p:nvSpPr>
        <p:spPr>
          <a:xfrm flipH="false" flipV="false" rot="0">
            <a:off x="9796558" y="4299333"/>
            <a:ext cx="375119" cy="374650"/>
          </a:xfrm>
          <a:custGeom>
            <a:avLst/>
            <a:gdLst/>
            <a:ahLst/>
            <a:cxnLst/>
            <a:rect r="r" b="b" t="t" l="l"/>
            <a:pathLst>
              <a:path h="374650" w="375119">
                <a:moveTo>
                  <a:pt x="0" y="0"/>
                </a:moveTo>
                <a:lnTo>
                  <a:pt x="375119" y="0"/>
                </a:lnTo>
                <a:lnTo>
                  <a:pt x="375119" y="374650"/>
                </a:lnTo>
                <a:lnTo>
                  <a:pt x="0" y="374650"/>
                </a:lnTo>
                <a:lnTo>
                  <a:pt x="0" y="0"/>
                </a:lnTo>
                <a:close/>
              </a:path>
            </a:pathLst>
          </a:custGeom>
          <a:blipFill>
            <a:blip r:embed="rId2"/>
            <a:stretch>
              <a:fillRect l="0" t="0" r="0" b="0"/>
            </a:stretch>
          </a:blipFill>
        </p:spPr>
      </p:sp>
      <p:sp>
        <p:nvSpPr>
          <p:cNvPr name="Freeform 22" id="22"/>
          <p:cNvSpPr/>
          <p:nvPr/>
        </p:nvSpPr>
        <p:spPr>
          <a:xfrm flipH="false" flipV="false" rot="0">
            <a:off x="9796558" y="6413278"/>
            <a:ext cx="375119" cy="374650"/>
          </a:xfrm>
          <a:custGeom>
            <a:avLst/>
            <a:gdLst/>
            <a:ahLst/>
            <a:cxnLst/>
            <a:rect r="r" b="b" t="t" l="l"/>
            <a:pathLst>
              <a:path h="374650" w="375119">
                <a:moveTo>
                  <a:pt x="0" y="0"/>
                </a:moveTo>
                <a:lnTo>
                  <a:pt x="375119" y="0"/>
                </a:lnTo>
                <a:lnTo>
                  <a:pt x="375119" y="374650"/>
                </a:lnTo>
                <a:lnTo>
                  <a:pt x="0" y="374650"/>
                </a:lnTo>
                <a:lnTo>
                  <a:pt x="0" y="0"/>
                </a:lnTo>
                <a:close/>
              </a:path>
            </a:pathLst>
          </a:custGeom>
          <a:blipFill>
            <a:blip r:embed="rId2"/>
            <a:stretch>
              <a:fillRect l="0" t="0" r="0" b="0"/>
            </a:stretch>
          </a:blipFill>
        </p:spPr>
      </p:sp>
    </p:spTree>
  </p:cSld>
  <p:clrMapOvr>
    <a:masterClrMapping/>
  </p:clrMapOvr>
  <p:transition spd="slow">
    <p:push dir="l"/>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656E1"/>
        </a:solidFill>
      </p:bgPr>
    </p:bg>
    <p:spTree>
      <p:nvGrpSpPr>
        <p:cNvPr id="1" name=""/>
        <p:cNvGrpSpPr/>
        <p:nvPr/>
      </p:nvGrpSpPr>
      <p:grpSpPr>
        <a:xfrm>
          <a:off x="0" y="0"/>
          <a:ext cx="0" cy="0"/>
          <a:chOff x="0" y="0"/>
          <a:chExt cx="0" cy="0"/>
        </a:xfrm>
      </p:grpSpPr>
      <p:sp>
        <p:nvSpPr>
          <p:cNvPr name="Freeform 2" id="2"/>
          <p:cNvSpPr/>
          <p:nvPr/>
        </p:nvSpPr>
        <p:spPr>
          <a:xfrm flipH="false" flipV="false" rot="0">
            <a:off x="2435652" y="7933975"/>
            <a:ext cx="5686598" cy="1123103"/>
          </a:xfrm>
          <a:custGeom>
            <a:avLst/>
            <a:gdLst/>
            <a:ahLst/>
            <a:cxnLst/>
            <a:rect r="r" b="b" t="t" l="l"/>
            <a:pathLst>
              <a:path h="1123103" w="5686598">
                <a:moveTo>
                  <a:pt x="0" y="0"/>
                </a:moveTo>
                <a:lnTo>
                  <a:pt x="5686599" y="0"/>
                </a:lnTo>
                <a:lnTo>
                  <a:pt x="5686599" y="1123103"/>
                </a:lnTo>
                <a:lnTo>
                  <a:pt x="0" y="1123103"/>
                </a:lnTo>
                <a:lnTo>
                  <a:pt x="0" y="0"/>
                </a:lnTo>
                <a:close/>
              </a:path>
            </a:pathLst>
          </a:custGeom>
          <a:blipFill>
            <a:blip r:embed="rId2">
              <a:alphaModFix amt="48000"/>
            </a:blip>
            <a:stretch>
              <a:fillRect l="0" t="0" r="0" b="0"/>
            </a:stretch>
          </a:blipFill>
        </p:spPr>
      </p:sp>
      <p:grpSp>
        <p:nvGrpSpPr>
          <p:cNvPr name="Group 3" id="3"/>
          <p:cNvGrpSpPr/>
          <p:nvPr/>
        </p:nvGrpSpPr>
        <p:grpSpPr>
          <a:xfrm rot="0">
            <a:off x="1735633" y="1229922"/>
            <a:ext cx="7086636" cy="7086636"/>
            <a:chOff x="0" y="0"/>
            <a:chExt cx="6350000" cy="6350000"/>
          </a:xfrm>
        </p:grpSpPr>
        <p:sp>
          <p:nvSpPr>
            <p:cNvPr name="Freeform 4" id="4"/>
            <p:cNvSpPr/>
            <p:nvPr/>
          </p:nvSpPr>
          <p:spPr>
            <a:xfrm flipH="false" flipV="false" rot="0">
              <a:off x="0" y="0"/>
              <a:ext cx="6350000" cy="6351270"/>
            </a:xfrm>
            <a:custGeom>
              <a:avLst/>
              <a:gdLst/>
              <a:ahLst/>
              <a:cxnLst/>
              <a:rect r="r" b="b" t="t" l="l"/>
              <a:pathLst>
                <a:path h="6351270" w="6350000">
                  <a:moveTo>
                    <a:pt x="0" y="5955030"/>
                  </a:moveTo>
                  <a:lnTo>
                    <a:pt x="0" y="394970"/>
                  </a:lnTo>
                  <a:cubicBezTo>
                    <a:pt x="0" y="176530"/>
                    <a:pt x="176530" y="0"/>
                    <a:pt x="394970" y="0"/>
                  </a:cubicBezTo>
                  <a:lnTo>
                    <a:pt x="5956300" y="0"/>
                  </a:lnTo>
                  <a:cubicBezTo>
                    <a:pt x="6173470" y="0"/>
                    <a:pt x="6350000" y="176530"/>
                    <a:pt x="6350000" y="394970"/>
                  </a:cubicBezTo>
                  <a:lnTo>
                    <a:pt x="6350000" y="5956300"/>
                  </a:lnTo>
                  <a:cubicBezTo>
                    <a:pt x="6350000" y="6174740"/>
                    <a:pt x="6173470" y="6351270"/>
                    <a:pt x="5955030" y="6351270"/>
                  </a:cubicBezTo>
                  <a:lnTo>
                    <a:pt x="394970" y="6351270"/>
                  </a:lnTo>
                  <a:cubicBezTo>
                    <a:pt x="176530" y="6350000"/>
                    <a:pt x="0" y="6173470"/>
                    <a:pt x="0" y="5955030"/>
                  </a:cubicBezTo>
                  <a:close/>
                </a:path>
              </a:pathLst>
            </a:custGeom>
            <a:blipFill>
              <a:blip r:embed="rId3"/>
              <a:stretch>
                <a:fillRect l="-25061" t="0" r="-25061" b="0"/>
              </a:stretch>
            </a:blipFill>
          </p:spPr>
        </p:sp>
      </p:grpSp>
      <p:sp>
        <p:nvSpPr>
          <p:cNvPr name="Freeform 5" id="5"/>
          <p:cNvSpPr/>
          <p:nvPr/>
        </p:nvSpPr>
        <p:spPr>
          <a:xfrm flipH="false" flipV="false" rot="0">
            <a:off x="-1275495" y="526157"/>
            <a:ext cx="3981639" cy="4247082"/>
          </a:xfrm>
          <a:custGeom>
            <a:avLst/>
            <a:gdLst/>
            <a:ahLst/>
            <a:cxnLst/>
            <a:rect r="r" b="b" t="t" l="l"/>
            <a:pathLst>
              <a:path h="4247082" w="3981639">
                <a:moveTo>
                  <a:pt x="0" y="0"/>
                </a:moveTo>
                <a:lnTo>
                  <a:pt x="3981639" y="0"/>
                </a:lnTo>
                <a:lnTo>
                  <a:pt x="3981639" y="4247082"/>
                </a:lnTo>
                <a:lnTo>
                  <a:pt x="0" y="4247082"/>
                </a:lnTo>
                <a:lnTo>
                  <a:pt x="0" y="0"/>
                </a:lnTo>
                <a:close/>
              </a:path>
            </a:pathLst>
          </a:custGeom>
          <a:blipFill>
            <a:blip r:embed="rId4"/>
            <a:stretch>
              <a:fillRect l="0" t="0" r="0" b="0"/>
            </a:stretch>
          </a:blipFill>
        </p:spPr>
      </p:sp>
      <p:sp>
        <p:nvSpPr>
          <p:cNvPr name="Freeform 6" id="6"/>
          <p:cNvSpPr/>
          <p:nvPr/>
        </p:nvSpPr>
        <p:spPr>
          <a:xfrm flipH="false" flipV="false" rot="0">
            <a:off x="6113797" y="6644671"/>
            <a:ext cx="4788420" cy="4076143"/>
          </a:xfrm>
          <a:custGeom>
            <a:avLst/>
            <a:gdLst/>
            <a:ahLst/>
            <a:cxnLst/>
            <a:rect r="r" b="b" t="t" l="l"/>
            <a:pathLst>
              <a:path h="4076143" w="4788420">
                <a:moveTo>
                  <a:pt x="0" y="0"/>
                </a:moveTo>
                <a:lnTo>
                  <a:pt x="4788420" y="0"/>
                </a:lnTo>
                <a:lnTo>
                  <a:pt x="4788420" y="4076142"/>
                </a:lnTo>
                <a:lnTo>
                  <a:pt x="0" y="4076142"/>
                </a:lnTo>
                <a:lnTo>
                  <a:pt x="0" y="0"/>
                </a:lnTo>
                <a:close/>
              </a:path>
            </a:pathLst>
          </a:custGeom>
          <a:blipFill>
            <a:blip r:embed="rId5"/>
            <a:stretch>
              <a:fillRect l="0" t="0" r="0" b="0"/>
            </a:stretch>
          </a:blipFill>
        </p:spPr>
      </p:sp>
      <p:sp>
        <p:nvSpPr>
          <p:cNvPr name="Freeform 7" id="7"/>
          <p:cNvSpPr/>
          <p:nvPr/>
        </p:nvSpPr>
        <p:spPr>
          <a:xfrm flipH="false" flipV="false" rot="0">
            <a:off x="15453002" y="-734942"/>
            <a:ext cx="3142927" cy="2522199"/>
          </a:xfrm>
          <a:custGeom>
            <a:avLst/>
            <a:gdLst/>
            <a:ahLst/>
            <a:cxnLst/>
            <a:rect r="r" b="b" t="t" l="l"/>
            <a:pathLst>
              <a:path h="2522199" w="3142927">
                <a:moveTo>
                  <a:pt x="0" y="0"/>
                </a:moveTo>
                <a:lnTo>
                  <a:pt x="3142927" y="0"/>
                </a:lnTo>
                <a:lnTo>
                  <a:pt x="3142927" y="2522199"/>
                </a:lnTo>
                <a:lnTo>
                  <a:pt x="0" y="2522199"/>
                </a:lnTo>
                <a:lnTo>
                  <a:pt x="0" y="0"/>
                </a:lnTo>
                <a:close/>
              </a:path>
            </a:pathLst>
          </a:custGeom>
          <a:blipFill>
            <a:blip r:embed="rId6"/>
            <a:stretch>
              <a:fillRect l="0" t="0" r="0" b="0"/>
            </a:stretch>
          </a:blipFill>
        </p:spPr>
      </p:sp>
      <p:sp>
        <p:nvSpPr>
          <p:cNvPr name="TextBox 8" id="8"/>
          <p:cNvSpPr txBox="true"/>
          <p:nvPr/>
        </p:nvSpPr>
        <p:spPr>
          <a:xfrm rot="0">
            <a:off x="9672056" y="2368711"/>
            <a:ext cx="6876154" cy="1657350"/>
          </a:xfrm>
          <a:prstGeom prst="rect">
            <a:avLst/>
          </a:prstGeom>
        </p:spPr>
        <p:txBody>
          <a:bodyPr anchor="t" rtlCol="false" tIns="0" lIns="0" bIns="0" rIns="0">
            <a:spAutoFit/>
          </a:bodyPr>
          <a:lstStyle/>
          <a:p>
            <a:pPr algn="ctr" marL="0" indent="0" lvl="0">
              <a:lnSpc>
                <a:spcPts val="6570"/>
              </a:lnSpc>
              <a:spcBef>
                <a:spcPct val="0"/>
              </a:spcBef>
            </a:pPr>
            <a:r>
              <a:rPr lang="en-US" b="true" sz="5475">
                <a:solidFill>
                  <a:srgbClr val="FFFFFF"/>
                </a:solidFill>
                <a:latin typeface="Clear Sans Bold"/>
                <a:ea typeface="Clear Sans Bold"/>
                <a:cs typeface="Clear Sans Bold"/>
                <a:sym typeface="Clear Sans Bold"/>
              </a:rPr>
              <a:t>LLC "LEROY MERLIN UKRAINE"</a:t>
            </a:r>
          </a:p>
        </p:txBody>
      </p:sp>
      <p:sp>
        <p:nvSpPr>
          <p:cNvPr name="TextBox 9" id="9"/>
          <p:cNvSpPr txBox="true"/>
          <p:nvPr/>
        </p:nvSpPr>
        <p:spPr>
          <a:xfrm rot="0">
            <a:off x="10208186" y="4285265"/>
            <a:ext cx="5803893" cy="3648710"/>
          </a:xfrm>
          <a:prstGeom prst="rect">
            <a:avLst/>
          </a:prstGeom>
        </p:spPr>
        <p:txBody>
          <a:bodyPr anchor="t" rtlCol="false" tIns="0" lIns="0" bIns="0" rIns="0">
            <a:spAutoFit/>
          </a:bodyPr>
          <a:lstStyle/>
          <a:p>
            <a:pPr algn="ctr">
              <a:lnSpc>
                <a:spcPts val="3640"/>
              </a:lnSpc>
            </a:pPr>
            <a:r>
              <a:rPr lang="en-US" sz="2600">
                <a:solidFill>
                  <a:srgbClr val="FFFFFF"/>
                </a:solidFill>
                <a:latin typeface="Open Sans"/>
                <a:ea typeface="Open Sans"/>
                <a:cs typeface="Open Sans"/>
                <a:sym typeface="Open Sans"/>
              </a:rPr>
              <a:t>The company «Leroy Merlin Ukraine», known for its professionalism, participated in team building games and this became for the company not only an interesting challenge, but also an opportunity to strengthen the team, develop cooperation skills and increase employee motivation.</a:t>
            </a:r>
          </a:p>
        </p:txBody>
      </p:sp>
    </p:spTree>
  </p:cSld>
  <p:clrMapOvr>
    <a:masterClrMapping/>
  </p:clrMapOvr>
  <p:transition spd="slow">
    <p:push dir="l"/>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7D4A7"/>
        </a:solidFill>
      </p:bgPr>
    </p:bg>
    <p:spTree>
      <p:nvGrpSpPr>
        <p:cNvPr id="1" name=""/>
        <p:cNvGrpSpPr/>
        <p:nvPr/>
      </p:nvGrpSpPr>
      <p:grpSpPr>
        <a:xfrm>
          <a:off x="0" y="0"/>
          <a:ext cx="0" cy="0"/>
          <a:chOff x="0" y="0"/>
          <a:chExt cx="0" cy="0"/>
        </a:xfrm>
      </p:grpSpPr>
      <p:sp>
        <p:nvSpPr>
          <p:cNvPr name="Freeform 2" id="2"/>
          <p:cNvSpPr/>
          <p:nvPr/>
        </p:nvSpPr>
        <p:spPr>
          <a:xfrm flipH="false" flipV="false" rot="0">
            <a:off x="1682052" y="1116329"/>
            <a:ext cx="2686014" cy="2286470"/>
          </a:xfrm>
          <a:custGeom>
            <a:avLst/>
            <a:gdLst/>
            <a:ahLst/>
            <a:cxnLst/>
            <a:rect r="r" b="b" t="t" l="l"/>
            <a:pathLst>
              <a:path h="2286470" w="2686014">
                <a:moveTo>
                  <a:pt x="0" y="0"/>
                </a:moveTo>
                <a:lnTo>
                  <a:pt x="2686014" y="0"/>
                </a:lnTo>
                <a:lnTo>
                  <a:pt x="2686014" y="2286470"/>
                </a:lnTo>
                <a:lnTo>
                  <a:pt x="0" y="2286470"/>
                </a:lnTo>
                <a:lnTo>
                  <a:pt x="0" y="0"/>
                </a:lnTo>
                <a:close/>
              </a:path>
            </a:pathLst>
          </a:custGeom>
          <a:blipFill>
            <a:blip r:embed="rId2"/>
            <a:stretch>
              <a:fillRect l="0" t="0" r="0" b="0"/>
            </a:stretch>
          </a:blipFill>
        </p:spPr>
      </p:sp>
      <p:grpSp>
        <p:nvGrpSpPr>
          <p:cNvPr name="Group 3" id="3"/>
          <p:cNvGrpSpPr/>
          <p:nvPr/>
        </p:nvGrpSpPr>
        <p:grpSpPr>
          <a:xfrm rot="731584">
            <a:off x="12843170" y="4338620"/>
            <a:ext cx="5246370" cy="524637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3"/>
              <a:stretch>
                <a:fillRect l="-25000" t="0" r="-25000" b="0"/>
              </a:stretch>
            </a:blipFill>
          </p:spPr>
        </p:sp>
      </p:grpSp>
      <p:grpSp>
        <p:nvGrpSpPr>
          <p:cNvPr name="Group 5" id="5"/>
          <p:cNvGrpSpPr/>
          <p:nvPr/>
        </p:nvGrpSpPr>
        <p:grpSpPr>
          <a:xfrm rot="-536364">
            <a:off x="314512" y="4219016"/>
            <a:ext cx="5246370" cy="524637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4"/>
              <a:stretch>
                <a:fillRect l="-25046" t="0" r="-25046" b="0"/>
              </a:stretch>
            </a:blipFill>
          </p:spPr>
        </p:sp>
      </p:grpSp>
      <p:grpSp>
        <p:nvGrpSpPr>
          <p:cNvPr name="Group 7" id="7"/>
          <p:cNvGrpSpPr/>
          <p:nvPr/>
        </p:nvGrpSpPr>
        <p:grpSpPr>
          <a:xfrm rot="0">
            <a:off x="5366050" y="529411"/>
            <a:ext cx="7555901" cy="3978500"/>
            <a:chOff x="0" y="0"/>
            <a:chExt cx="1543656" cy="812800"/>
          </a:xfrm>
        </p:grpSpPr>
        <p:sp>
          <p:nvSpPr>
            <p:cNvPr name="Freeform 8" id="8"/>
            <p:cNvSpPr/>
            <p:nvPr/>
          </p:nvSpPr>
          <p:spPr>
            <a:xfrm flipH="false" flipV="false" rot="0">
              <a:off x="0" y="0"/>
              <a:ext cx="1543656" cy="812800"/>
            </a:xfrm>
            <a:custGeom>
              <a:avLst/>
              <a:gdLst/>
              <a:ahLst/>
              <a:cxnLst/>
              <a:rect r="r" b="b" t="t" l="l"/>
              <a:pathLst>
                <a:path h="812800" w="1543656">
                  <a:moveTo>
                    <a:pt x="23566" y="0"/>
                  </a:moveTo>
                  <a:lnTo>
                    <a:pt x="1520090" y="0"/>
                  </a:lnTo>
                  <a:cubicBezTo>
                    <a:pt x="1533105" y="0"/>
                    <a:pt x="1543656" y="10551"/>
                    <a:pt x="1543656" y="23566"/>
                  </a:cubicBezTo>
                  <a:lnTo>
                    <a:pt x="1543656" y="789234"/>
                  </a:lnTo>
                  <a:cubicBezTo>
                    <a:pt x="1543656" y="795484"/>
                    <a:pt x="1541173" y="801478"/>
                    <a:pt x="1536754" y="805898"/>
                  </a:cubicBezTo>
                  <a:cubicBezTo>
                    <a:pt x="1532334" y="810317"/>
                    <a:pt x="1526340" y="812800"/>
                    <a:pt x="1520090" y="812800"/>
                  </a:cubicBezTo>
                  <a:lnTo>
                    <a:pt x="23566" y="812800"/>
                  </a:lnTo>
                  <a:cubicBezTo>
                    <a:pt x="10551" y="812800"/>
                    <a:pt x="0" y="802249"/>
                    <a:pt x="0" y="789234"/>
                  </a:cubicBezTo>
                  <a:lnTo>
                    <a:pt x="0" y="23566"/>
                  </a:lnTo>
                  <a:cubicBezTo>
                    <a:pt x="0" y="10551"/>
                    <a:pt x="10551" y="0"/>
                    <a:pt x="23566" y="0"/>
                  </a:cubicBezTo>
                  <a:close/>
                </a:path>
              </a:pathLst>
            </a:custGeom>
            <a:blipFill>
              <a:blip r:embed="rId5"/>
              <a:stretch>
                <a:fillRect l="-2086" t="0" r="-2086" b="0"/>
              </a:stretch>
            </a:blipFill>
          </p:spPr>
        </p:sp>
      </p:grpSp>
      <p:sp>
        <p:nvSpPr>
          <p:cNvPr name="Freeform 9" id="9"/>
          <p:cNvSpPr/>
          <p:nvPr/>
        </p:nvSpPr>
        <p:spPr>
          <a:xfrm flipH="false" flipV="false" rot="0">
            <a:off x="13575746" y="1371841"/>
            <a:ext cx="3781218" cy="3549618"/>
          </a:xfrm>
          <a:custGeom>
            <a:avLst/>
            <a:gdLst/>
            <a:ahLst/>
            <a:cxnLst/>
            <a:rect r="r" b="b" t="t" l="l"/>
            <a:pathLst>
              <a:path h="3549618" w="3781218">
                <a:moveTo>
                  <a:pt x="0" y="0"/>
                </a:moveTo>
                <a:lnTo>
                  <a:pt x="3781218" y="0"/>
                </a:lnTo>
                <a:lnTo>
                  <a:pt x="3781218" y="3549618"/>
                </a:lnTo>
                <a:lnTo>
                  <a:pt x="0" y="3549618"/>
                </a:lnTo>
                <a:lnTo>
                  <a:pt x="0" y="0"/>
                </a:lnTo>
                <a:close/>
              </a:path>
            </a:pathLst>
          </a:custGeom>
          <a:blipFill>
            <a:blip r:embed="rId6"/>
            <a:stretch>
              <a:fillRect l="0" t="0" r="0" b="0"/>
            </a:stretch>
          </a:blipFill>
        </p:spPr>
      </p:sp>
      <p:sp>
        <p:nvSpPr>
          <p:cNvPr name="Freeform 10" id="10"/>
          <p:cNvSpPr/>
          <p:nvPr/>
        </p:nvSpPr>
        <p:spPr>
          <a:xfrm flipH="false" flipV="false" rot="0">
            <a:off x="14507391" y="1371841"/>
            <a:ext cx="2751909" cy="2710631"/>
          </a:xfrm>
          <a:custGeom>
            <a:avLst/>
            <a:gdLst/>
            <a:ahLst/>
            <a:cxnLst/>
            <a:rect r="r" b="b" t="t" l="l"/>
            <a:pathLst>
              <a:path h="2710631" w="2751909">
                <a:moveTo>
                  <a:pt x="0" y="0"/>
                </a:moveTo>
                <a:lnTo>
                  <a:pt x="2751909" y="0"/>
                </a:lnTo>
                <a:lnTo>
                  <a:pt x="2751909" y="2710630"/>
                </a:lnTo>
                <a:lnTo>
                  <a:pt x="0" y="2710630"/>
                </a:lnTo>
                <a:lnTo>
                  <a:pt x="0" y="0"/>
                </a:lnTo>
                <a:close/>
              </a:path>
            </a:pathLst>
          </a:custGeom>
          <a:blipFill>
            <a:blip r:embed="rId7"/>
            <a:stretch>
              <a:fillRect l="0" t="0" r="0" b="0"/>
            </a:stretch>
          </a:blipFill>
        </p:spPr>
      </p:sp>
      <p:grpSp>
        <p:nvGrpSpPr>
          <p:cNvPr name="Group 11" id="11"/>
          <p:cNvGrpSpPr/>
          <p:nvPr/>
        </p:nvGrpSpPr>
        <p:grpSpPr>
          <a:xfrm rot="-237191">
            <a:off x="6520815" y="4866025"/>
            <a:ext cx="5246370" cy="5246370"/>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8"/>
              <a:stretch>
                <a:fillRect l="-48920" t="0" r="-48920" b="0"/>
              </a:stretch>
            </a:blipFill>
          </p:spPr>
        </p:sp>
      </p:grpSp>
      <p:sp>
        <p:nvSpPr>
          <p:cNvPr name="Freeform 13" id="13"/>
          <p:cNvSpPr/>
          <p:nvPr/>
        </p:nvSpPr>
        <p:spPr>
          <a:xfrm flipH="false" flipV="false" rot="0">
            <a:off x="5579950" y="8116684"/>
            <a:ext cx="2148853" cy="1724455"/>
          </a:xfrm>
          <a:custGeom>
            <a:avLst/>
            <a:gdLst/>
            <a:ahLst/>
            <a:cxnLst/>
            <a:rect r="r" b="b" t="t" l="l"/>
            <a:pathLst>
              <a:path h="1724455" w="2148853">
                <a:moveTo>
                  <a:pt x="0" y="0"/>
                </a:moveTo>
                <a:lnTo>
                  <a:pt x="2148853" y="0"/>
                </a:lnTo>
                <a:lnTo>
                  <a:pt x="2148853" y="1724455"/>
                </a:lnTo>
                <a:lnTo>
                  <a:pt x="0" y="1724455"/>
                </a:lnTo>
                <a:lnTo>
                  <a:pt x="0" y="0"/>
                </a:lnTo>
                <a:close/>
              </a:path>
            </a:pathLst>
          </a:custGeom>
          <a:blipFill>
            <a:blip r:embed="rId9"/>
            <a:stretch>
              <a:fillRect l="0" t="0" r="0" b="0"/>
            </a:stretch>
          </a:blipFill>
        </p:spPr>
      </p:sp>
    </p:spTree>
  </p:cSld>
  <p:clrMapOvr>
    <a:masterClrMapping/>
  </p:clrMapOvr>
  <p:transition spd="slow">
    <p:push dir="l"/>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DF4CD"/>
        </a:solidFill>
      </p:bgPr>
    </p:bg>
    <p:spTree>
      <p:nvGrpSpPr>
        <p:cNvPr id="1" name=""/>
        <p:cNvGrpSpPr/>
        <p:nvPr/>
      </p:nvGrpSpPr>
      <p:grpSpPr>
        <a:xfrm>
          <a:off x="0" y="0"/>
          <a:ext cx="0" cy="0"/>
          <a:chOff x="0" y="0"/>
          <a:chExt cx="0" cy="0"/>
        </a:xfrm>
      </p:grpSpPr>
      <p:grpSp>
        <p:nvGrpSpPr>
          <p:cNvPr name="Group 2" id="2"/>
          <p:cNvGrpSpPr/>
          <p:nvPr/>
        </p:nvGrpSpPr>
        <p:grpSpPr>
          <a:xfrm rot="0">
            <a:off x="10392361" y="2108958"/>
            <a:ext cx="6069085" cy="6069085"/>
            <a:chOff x="0" y="0"/>
            <a:chExt cx="6350000" cy="6350000"/>
          </a:xfrm>
        </p:grpSpPr>
        <p:sp>
          <p:nvSpPr>
            <p:cNvPr name="Freeform 3" id="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solidFill>
          </p:spPr>
        </p:sp>
      </p:grpSp>
      <p:sp>
        <p:nvSpPr>
          <p:cNvPr name="Freeform 4" id="4"/>
          <p:cNvSpPr/>
          <p:nvPr/>
        </p:nvSpPr>
        <p:spPr>
          <a:xfrm flipH="false" flipV="false" rot="0">
            <a:off x="9407933" y="7128442"/>
            <a:ext cx="426078" cy="425545"/>
          </a:xfrm>
          <a:custGeom>
            <a:avLst/>
            <a:gdLst/>
            <a:ahLst/>
            <a:cxnLst/>
            <a:rect r="r" b="b" t="t" l="l"/>
            <a:pathLst>
              <a:path h="425545" w="426078">
                <a:moveTo>
                  <a:pt x="0" y="0"/>
                </a:moveTo>
                <a:lnTo>
                  <a:pt x="426078" y="0"/>
                </a:lnTo>
                <a:lnTo>
                  <a:pt x="426078" y="425545"/>
                </a:lnTo>
                <a:lnTo>
                  <a:pt x="0" y="425545"/>
                </a:lnTo>
                <a:lnTo>
                  <a:pt x="0" y="0"/>
                </a:lnTo>
                <a:close/>
              </a:path>
            </a:pathLst>
          </a:custGeom>
          <a:blipFill>
            <a:blip r:embed="rId2"/>
            <a:stretch>
              <a:fillRect l="0" t="0" r="0" b="0"/>
            </a:stretch>
          </a:blipFill>
        </p:spPr>
      </p:sp>
      <p:sp>
        <p:nvSpPr>
          <p:cNvPr name="TextBox 5" id="5"/>
          <p:cNvSpPr txBox="true"/>
          <p:nvPr/>
        </p:nvSpPr>
        <p:spPr>
          <a:xfrm rot="0">
            <a:off x="1028700" y="2118190"/>
            <a:ext cx="7639580" cy="3282950"/>
          </a:xfrm>
          <a:prstGeom prst="rect">
            <a:avLst/>
          </a:prstGeom>
        </p:spPr>
        <p:txBody>
          <a:bodyPr anchor="t" rtlCol="false" tIns="0" lIns="0" bIns="0" rIns="0">
            <a:spAutoFit/>
          </a:bodyPr>
          <a:lstStyle/>
          <a:p>
            <a:pPr algn="ctr">
              <a:lnSpc>
                <a:spcPts val="12625"/>
              </a:lnSpc>
            </a:pPr>
            <a:r>
              <a:rPr lang="en-US" sz="12500" b="true">
                <a:solidFill>
                  <a:srgbClr val="171717"/>
                </a:solidFill>
                <a:latin typeface="Clear Sans Bold"/>
                <a:ea typeface="Clear Sans Bold"/>
                <a:cs typeface="Clear Sans Bold"/>
                <a:sym typeface="Clear Sans Bold"/>
              </a:rPr>
              <a:t>CIVITTA Company</a:t>
            </a:r>
          </a:p>
        </p:txBody>
      </p:sp>
      <p:sp>
        <p:nvSpPr>
          <p:cNvPr name="Freeform 6" id="6"/>
          <p:cNvSpPr/>
          <p:nvPr/>
        </p:nvSpPr>
        <p:spPr>
          <a:xfrm flipH="false" flipV="false" rot="-1028955">
            <a:off x="9347952" y="3587167"/>
            <a:ext cx="1564642" cy="1619294"/>
          </a:xfrm>
          <a:custGeom>
            <a:avLst/>
            <a:gdLst/>
            <a:ahLst/>
            <a:cxnLst/>
            <a:rect r="r" b="b" t="t" l="l"/>
            <a:pathLst>
              <a:path h="1619294" w="1564642">
                <a:moveTo>
                  <a:pt x="0" y="0"/>
                </a:moveTo>
                <a:lnTo>
                  <a:pt x="1564642" y="0"/>
                </a:lnTo>
                <a:lnTo>
                  <a:pt x="1564642" y="1619294"/>
                </a:lnTo>
                <a:lnTo>
                  <a:pt x="0" y="1619294"/>
                </a:lnTo>
                <a:lnTo>
                  <a:pt x="0" y="0"/>
                </a:lnTo>
                <a:close/>
              </a:path>
            </a:pathLst>
          </a:custGeom>
          <a:blipFill>
            <a:blip r:embed="rId3"/>
            <a:stretch>
              <a:fillRect l="0" t="0" r="0" b="0"/>
            </a:stretch>
          </a:blipFill>
        </p:spPr>
      </p:sp>
      <p:sp>
        <p:nvSpPr>
          <p:cNvPr name="Freeform 7" id="7"/>
          <p:cNvSpPr/>
          <p:nvPr/>
        </p:nvSpPr>
        <p:spPr>
          <a:xfrm flipH="false" flipV="false" rot="0">
            <a:off x="15205681" y="5927220"/>
            <a:ext cx="1731491" cy="1201222"/>
          </a:xfrm>
          <a:custGeom>
            <a:avLst/>
            <a:gdLst/>
            <a:ahLst/>
            <a:cxnLst/>
            <a:rect r="r" b="b" t="t" l="l"/>
            <a:pathLst>
              <a:path h="1201222" w="1731491">
                <a:moveTo>
                  <a:pt x="0" y="0"/>
                </a:moveTo>
                <a:lnTo>
                  <a:pt x="1731491" y="0"/>
                </a:lnTo>
                <a:lnTo>
                  <a:pt x="1731491" y="1201222"/>
                </a:lnTo>
                <a:lnTo>
                  <a:pt x="0" y="1201222"/>
                </a:lnTo>
                <a:lnTo>
                  <a:pt x="0" y="0"/>
                </a:lnTo>
                <a:close/>
              </a:path>
            </a:pathLst>
          </a:custGeom>
          <a:blipFill>
            <a:blip r:embed="rId4"/>
            <a:stretch>
              <a:fillRect l="0" t="0" r="0" b="0"/>
            </a:stretch>
          </a:blipFill>
        </p:spPr>
      </p:sp>
      <p:grpSp>
        <p:nvGrpSpPr>
          <p:cNvPr name="Group 8" id="8"/>
          <p:cNvGrpSpPr/>
          <p:nvPr/>
        </p:nvGrpSpPr>
        <p:grpSpPr>
          <a:xfrm rot="0">
            <a:off x="10193030" y="1028700"/>
            <a:ext cx="6275070" cy="8525572"/>
            <a:chOff x="0" y="0"/>
            <a:chExt cx="8366760" cy="11367430"/>
          </a:xfrm>
        </p:grpSpPr>
        <p:sp>
          <p:nvSpPr>
            <p:cNvPr name="Freeform 9" id="9"/>
            <p:cNvSpPr/>
            <p:nvPr/>
          </p:nvSpPr>
          <p:spPr>
            <a:xfrm flipH="true" flipV="false" rot="0">
              <a:off x="0" y="0"/>
              <a:ext cx="8366760" cy="10972800"/>
            </a:xfrm>
            <a:custGeom>
              <a:avLst/>
              <a:gdLst/>
              <a:ahLst/>
              <a:cxnLst/>
              <a:rect r="r" b="b" t="t" l="l"/>
              <a:pathLst>
                <a:path h="10972800" w="8366760">
                  <a:moveTo>
                    <a:pt x="8366760" y="0"/>
                  </a:moveTo>
                  <a:lnTo>
                    <a:pt x="0" y="0"/>
                  </a:lnTo>
                  <a:lnTo>
                    <a:pt x="0" y="10972800"/>
                  </a:lnTo>
                  <a:lnTo>
                    <a:pt x="8366760" y="10972800"/>
                  </a:lnTo>
                  <a:lnTo>
                    <a:pt x="8366760" y="0"/>
                  </a:lnTo>
                  <a:close/>
                </a:path>
              </a:pathLst>
            </a:custGeom>
            <a:blipFill>
              <a:blip r:embed="rId5"/>
              <a:stretch>
                <a:fillRect l="0" t="0" r="0" b="0"/>
              </a:stretch>
            </a:blipFill>
          </p:spPr>
        </p:sp>
        <p:sp>
          <p:nvSpPr>
            <p:cNvPr name="Freeform 10" id="10"/>
            <p:cNvSpPr/>
            <p:nvPr/>
          </p:nvSpPr>
          <p:spPr>
            <a:xfrm flipH="false" flipV="false" rot="0">
              <a:off x="2185118" y="9405457"/>
              <a:ext cx="5652744" cy="1961973"/>
            </a:xfrm>
            <a:custGeom>
              <a:avLst/>
              <a:gdLst/>
              <a:ahLst/>
              <a:cxnLst/>
              <a:rect r="r" b="b" t="t" l="l"/>
              <a:pathLst>
                <a:path h="1961973" w="5652744">
                  <a:moveTo>
                    <a:pt x="0" y="0"/>
                  </a:moveTo>
                  <a:lnTo>
                    <a:pt x="5652744" y="0"/>
                  </a:lnTo>
                  <a:lnTo>
                    <a:pt x="5652744" y="1961973"/>
                  </a:lnTo>
                  <a:lnTo>
                    <a:pt x="0" y="1961973"/>
                  </a:lnTo>
                  <a:lnTo>
                    <a:pt x="0" y="0"/>
                  </a:lnTo>
                  <a:close/>
                </a:path>
              </a:pathLst>
            </a:custGeom>
            <a:blipFill>
              <a:blip r:embed="rId6">
                <a:alphaModFix amt="26000"/>
              </a:blip>
              <a:stretch>
                <a:fillRect l="0" t="0" r="0" b="0"/>
              </a:stretch>
            </a:blipFill>
          </p:spPr>
        </p:sp>
      </p:grpSp>
      <p:sp>
        <p:nvSpPr>
          <p:cNvPr name="TextBox 11" id="11"/>
          <p:cNvSpPr txBox="true"/>
          <p:nvPr/>
        </p:nvSpPr>
        <p:spPr>
          <a:xfrm rot="0">
            <a:off x="1946543" y="5870070"/>
            <a:ext cx="5803893" cy="3648710"/>
          </a:xfrm>
          <a:prstGeom prst="rect">
            <a:avLst/>
          </a:prstGeom>
        </p:spPr>
        <p:txBody>
          <a:bodyPr anchor="t" rtlCol="false" tIns="0" lIns="0" bIns="0" rIns="0">
            <a:spAutoFit/>
          </a:bodyPr>
          <a:lstStyle/>
          <a:p>
            <a:pPr algn="ctr">
              <a:lnSpc>
                <a:spcPts val="3640"/>
              </a:lnSpc>
            </a:pPr>
            <a:r>
              <a:rPr lang="en-US" sz="2600">
                <a:solidFill>
                  <a:srgbClr val="7656E1"/>
                </a:solidFill>
                <a:latin typeface="Open Sans"/>
                <a:ea typeface="Open Sans"/>
                <a:cs typeface="Open Sans"/>
                <a:sym typeface="Open Sans"/>
              </a:rPr>
              <a:t>The leading consulting company «CIVITTA», known for its commitment to innovation and team development, took part in team building games organized in the picturesque Glibivka complex by «Lioncom», a company specializing in organizing corporate events.</a:t>
            </a:r>
          </a:p>
        </p:txBody>
      </p:sp>
    </p:spTree>
  </p:cSld>
  <p:clrMapOvr>
    <a:masterClrMapping/>
  </p:clrMapOvr>
  <p:transition spd="slow">
    <p:push dir="l"/>
  </p:transition>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955548"/>
            <a:ext cx="18288000" cy="12198096"/>
          </a:xfrm>
          <a:custGeom>
            <a:avLst/>
            <a:gdLst/>
            <a:ahLst/>
            <a:cxnLst/>
            <a:rect r="r" b="b" t="t" l="l"/>
            <a:pathLst>
              <a:path h="12198096" w="18288000">
                <a:moveTo>
                  <a:pt x="0" y="0"/>
                </a:moveTo>
                <a:lnTo>
                  <a:pt x="18288000" y="0"/>
                </a:lnTo>
                <a:lnTo>
                  <a:pt x="18288000" y="12198096"/>
                </a:lnTo>
                <a:lnTo>
                  <a:pt x="0" y="12198096"/>
                </a:lnTo>
                <a:lnTo>
                  <a:pt x="0" y="0"/>
                </a:lnTo>
                <a:close/>
              </a:path>
            </a:pathLst>
          </a:custGeom>
          <a:blipFill>
            <a:blip r:embed="rId2"/>
            <a:stretch>
              <a:fillRect l="0" t="0" r="0" b="0"/>
            </a:stretch>
          </a:blipFill>
        </p:spPr>
      </p:sp>
    </p:spTree>
  </p:cSld>
  <p:clrMapOvr>
    <a:masterClrMapping/>
  </p:clrMapOvr>
  <p:transition spd="slow">
    <p:push dir="l"/>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656E1"/>
        </a:solidFill>
      </p:bgPr>
    </p:bg>
    <p:spTree>
      <p:nvGrpSpPr>
        <p:cNvPr id="1" name=""/>
        <p:cNvGrpSpPr/>
        <p:nvPr/>
      </p:nvGrpSpPr>
      <p:grpSpPr>
        <a:xfrm>
          <a:off x="0" y="0"/>
          <a:ext cx="0" cy="0"/>
          <a:chOff x="0" y="0"/>
          <a:chExt cx="0" cy="0"/>
        </a:xfrm>
      </p:grpSpPr>
      <p:sp>
        <p:nvSpPr>
          <p:cNvPr name="Freeform 2" id="2"/>
          <p:cNvSpPr/>
          <p:nvPr/>
        </p:nvSpPr>
        <p:spPr>
          <a:xfrm flipH="false" flipV="false" rot="0">
            <a:off x="488879" y="7180854"/>
            <a:ext cx="3804358" cy="4057982"/>
          </a:xfrm>
          <a:custGeom>
            <a:avLst/>
            <a:gdLst/>
            <a:ahLst/>
            <a:cxnLst/>
            <a:rect r="r" b="b" t="t" l="l"/>
            <a:pathLst>
              <a:path h="4057982" w="3804358">
                <a:moveTo>
                  <a:pt x="0" y="0"/>
                </a:moveTo>
                <a:lnTo>
                  <a:pt x="3804359" y="0"/>
                </a:lnTo>
                <a:lnTo>
                  <a:pt x="3804359" y="4057983"/>
                </a:lnTo>
                <a:lnTo>
                  <a:pt x="0" y="4057983"/>
                </a:lnTo>
                <a:lnTo>
                  <a:pt x="0" y="0"/>
                </a:lnTo>
                <a:close/>
              </a:path>
            </a:pathLst>
          </a:custGeom>
          <a:blipFill>
            <a:blip r:embed="rId2"/>
            <a:stretch>
              <a:fillRect l="0" t="0" r="0" b="0"/>
            </a:stretch>
          </a:blipFill>
        </p:spPr>
      </p:sp>
      <p:sp>
        <p:nvSpPr>
          <p:cNvPr name="Freeform 3" id="3"/>
          <p:cNvSpPr/>
          <p:nvPr/>
        </p:nvSpPr>
        <p:spPr>
          <a:xfrm flipH="false" flipV="false" rot="0">
            <a:off x="-698398" y="1013026"/>
            <a:ext cx="3454195" cy="2396348"/>
          </a:xfrm>
          <a:custGeom>
            <a:avLst/>
            <a:gdLst/>
            <a:ahLst/>
            <a:cxnLst/>
            <a:rect r="r" b="b" t="t" l="l"/>
            <a:pathLst>
              <a:path h="2396348" w="3454195">
                <a:moveTo>
                  <a:pt x="0" y="0"/>
                </a:moveTo>
                <a:lnTo>
                  <a:pt x="3454196" y="0"/>
                </a:lnTo>
                <a:lnTo>
                  <a:pt x="3454196" y="2396348"/>
                </a:lnTo>
                <a:lnTo>
                  <a:pt x="0" y="2396348"/>
                </a:lnTo>
                <a:lnTo>
                  <a:pt x="0" y="0"/>
                </a:lnTo>
                <a:close/>
              </a:path>
            </a:pathLst>
          </a:custGeom>
          <a:blipFill>
            <a:blip r:embed="rId3"/>
            <a:stretch>
              <a:fillRect l="0" t="0" r="0" b="0"/>
            </a:stretch>
          </a:blipFill>
        </p:spPr>
      </p:sp>
      <p:sp>
        <p:nvSpPr>
          <p:cNvPr name="Freeform 4" id="4"/>
          <p:cNvSpPr/>
          <p:nvPr/>
        </p:nvSpPr>
        <p:spPr>
          <a:xfrm flipH="false" flipV="false" rot="0">
            <a:off x="13572291" y="-1249979"/>
            <a:ext cx="3687009" cy="3461180"/>
          </a:xfrm>
          <a:custGeom>
            <a:avLst/>
            <a:gdLst/>
            <a:ahLst/>
            <a:cxnLst/>
            <a:rect r="r" b="b" t="t" l="l"/>
            <a:pathLst>
              <a:path h="3461180" w="3687009">
                <a:moveTo>
                  <a:pt x="0" y="0"/>
                </a:moveTo>
                <a:lnTo>
                  <a:pt x="3687009" y="0"/>
                </a:lnTo>
                <a:lnTo>
                  <a:pt x="3687009" y="3461179"/>
                </a:lnTo>
                <a:lnTo>
                  <a:pt x="0" y="3461179"/>
                </a:lnTo>
                <a:lnTo>
                  <a:pt x="0" y="0"/>
                </a:lnTo>
                <a:close/>
              </a:path>
            </a:pathLst>
          </a:custGeom>
          <a:blipFill>
            <a:blip r:embed="rId4"/>
            <a:stretch>
              <a:fillRect l="0" t="0" r="0" b="0"/>
            </a:stretch>
          </a:blipFill>
        </p:spPr>
      </p:sp>
      <p:sp>
        <p:nvSpPr>
          <p:cNvPr name="Freeform 5" id="5"/>
          <p:cNvSpPr/>
          <p:nvPr/>
        </p:nvSpPr>
        <p:spPr>
          <a:xfrm flipH="false" flipV="false" rot="0">
            <a:off x="15059741" y="6476405"/>
            <a:ext cx="2357799" cy="1892134"/>
          </a:xfrm>
          <a:custGeom>
            <a:avLst/>
            <a:gdLst/>
            <a:ahLst/>
            <a:cxnLst/>
            <a:rect r="r" b="b" t="t" l="l"/>
            <a:pathLst>
              <a:path h="1892134" w="2357799">
                <a:moveTo>
                  <a:pt x="0" y="0"/>
                </a:moveTo>
                <a:lnTo>
                  <a:pt x="2357799" y="0"/>
                </a:lnTo>
                <a:lnTo>
                  <a:pt x="2357799" y="1892134"/>
                </a:lnTo>
                <a:lnTo>
                  <a:pt x="0" y="1892134"/>
                </a:lnTo>
                <a:lnTo>
                  <a:pt x="0" y="0"/>
                </a:lnTo>
                <a:close/>
              </a:path>
            </a:pathLst>
          </a:custGeom>
          <a:blipFill>
            <a:blip r:embed="rId5"/>
            <a:stretch>
              <a:fillRect l="0" t="0" r="0" b="0"/>
            </a:stretch>
          </a:blipFill>
        </p:spPr>
      </p:sp>
      <p:sp>
        <p:nvSpPr>
          <p:cNvPr name="Freeform 6" id="6"/>
          <p:cNvSpPr/>
          <p:nvPr/>
        </p:nvSpPr>
        <p:spPr>
          <a:xfrm flipH="false" flipV="false" rot="0">
            <a:off x="16065242" y="4269177"/>
            <a:ext cx="346797" cy="346364"/>
          </a:xfrm>
          <a:custGeom>
            <a:avLst/>
            <a:gdLst/>
            <a:ahLst/>
            <a:cxnLst/>
            <a:rect r="r" b="b" t="t" l="l"/>
            <a:pathLst>
              <a:path h="346364" w="346797">
                <a:moveTo>
                  <a:pt x="0" y="0"/>
                </a:moveTo>
                <a:lnTo>
                  <a:pt x="346797" y="0"/>
                </a:lnTo>
                <a:lnTo>
                  <a:pt x="346797" y="346364"/>
                </a:lnTo>
                <a:lnTo>
                  <a:pt x="0" y="346364"/>
                </a:lnTo>
                <a:lnTo>
                  <a:pt x="0" y="0"/>
                </a:lnTo>
                <a:close/>
              </a:path>
            </a:pathLst>
          </a:custGeom>
          <a:blipFill>
            <a:blip r:embed="rId6"/>
            <a:stretch>
              <a:fillRect l="0" t="0" r="0" b="0"/>
            </a:stretch>
          </a:blipFill>
        </p:spPr>
      </p:sp>
      <p:sp>
        <p:nvSpPr>
          <p:cNvPr name="Freeform 7" id="7"/>
          <p:cNvSpPr/>
          <p:nvPr/>
        </p:nvSpPr>
        <p:spPr>
          <a:xfrm flipH="false" flipV="false" rot="0">
            <a:off x="1383098" y="7422472"/>
            <a:ext cx="1372699" cy="1252588"/>
          </a:xfrm>
          <a:custGeom>
            <a:avLst/>
            <a:gdLst/>
            <a:ahLst/>
            <a:cxnLst/>
            <a:rect r="r" b="b" t="t" l="l"/>
            <a:pathLst>
              <a:path h="1252588" w="1372699">
                <a:moveTo>
                  <a:pt x="0" y="0"/>
                </a:moveTo>
                <a:lnTo>
                  <a:pt x="1372700" y="0"/>
                </a:lnTo>
                <a:lnTo>
                  <a:pt x="1372700" y="1252588"/>
                </a:lnTo>
                <a:lnTo>
                  <a:pt x="0" y="1252588"/>
                </a:lnTo>
                <a:lnTo>
                  <a:pt x="0" y="0"/>
                </a:lnTo>
                <a:close/>
              </a:path>
            </a:pathLst>
          </a:custGeom>
          <a:blipFill>
            <a:blip r:embed="rId7"/>
            <a:stretch>
              <a:fillRect l="0" t="0" r="0" b="0"/>
            </a:stretch>
          </a:blipFill>
        </p:spPr>
      </p:sp>
      <p:grpSp>
        <p:nvGrpSpPr>
          <p:cNvPr name="Group 8" id="8"/>
          <p:cNvGrpSpPr/>
          <p:nvPr/>
        </p:nvGrpSpPr>
        <p:grpSpPr>
          <a:xfrm rot="0">
            <a:off x="3370444" y="3544738"/>
            <a:ext cx="11547112" cy="3994699"/>
            <a:chOff x="0" y="0"/>
            <a:chExt cx="15396150" cy="5326265"/>
          </a:xfrm>
        </p:grpSpPr>
        <p:sp>
          <p:nvSpPr>
            <p:cNvPr name="TextBox 9" id="9"/>
            <p:cNvSpPr txBox="true"/>
            <p:nvPr/>
          </p:nvSpPr>
          <p:spPr>
            <a:xfrm rot="0">
              <a:off x="0" y="214842"/>
              <a:ext cx="15396150" cy="2316692"/>
            </a:xfrm>
            <a:prstGeom prst="rect">
              <a:avLst/>
            </a:prstGeom>
          </p:spPr>
          <p:txBody>
            <a:bodyPr anchor="t" rtlCol="false" tIns="0" lIns="0" bIns="0" rIns="0">
              <a:spAutoFit/>
            </a:bodyPr>
            <a:lstStyle/>
            <a:p>
              <a:pPr algn="ctr">
                <a:lnSpc>
                  <a:spcPts val="12625"/>
                </a:lnSpc>
              </a:pPr>
              <a:r>
                <a:rPr lang="en-US" sz="12500" b="true">
                  <a:solidFill>
                    <a:srgbClr val="FFFFFF"/>
                  </a:solidFill>
                  <a:latin typeface="Clear Sans Bold"/>
                  <a:ea typeface="Clear Sans Bold"/>
                  <a:cs typeface="Clear Sans Bold"/>
                  <a:sym typeface="Clear Sans Bold"/>
                </a:rPr>
                <a:t>Conclusion</a:t>
              </a:r>
            </a:p>
          </p:txBody>
        </p:sp>
        <p:sp>
          <p:nvSpPr>
            <p:cNvPr name="TextBox 10" id="10"/>
            <p:cNvSpPr txBox="true"/>
            <p:nvPr/>
          </p:nvSpPr>
          <p:spPr>
            <a:xfrm rot="0">
              <a:off x="0" y="3259340"/>
              <a:ext cx="15396150" cy="2069888"/>
            </a:xfrm>
            <a:prstGeom prst="rect">
              <a:avLst/>
            </a:prstGeom>
          </p:spPr>
          <p:txBody>
            <a:bodyPr anchor="t" rtlCol="false" tIns="0" lIns="0" bIns="0" rIns="0">
              <a:spAutoFit/>
            </a:bodyPr>
            <a:lstStyle/>
            <a:p>
              <a:pPr algn="ctr">
                <a:lnSpc>
                  <a:spcPts val="4160"/>
                </a:lnSpc>
              </a:pPr>
              <a:r>
                <a:rPr lang="en-US" sz="3200">
                  <a:solidFill>
                    <a:srgbClr val="FFFFFF"/>
                  </a:solidFill>
                  <a:latin typeface="Open Sans"/>
                  <a:ea typeface="Open Sans"/>
                  <a:cs typeface="Open Sans"/>
                  <a:sym typeface="Open Sans"/>
                </a:rPr>
                <a:t>Team-building games are a powerful tool for fostering collaboration, trust, and communication among team members. </a:t>
              </a:r>
            </a:p>
          </p:txBody>
        </p:sp>
      </p:grpSp>
      <p:sp>
        <p:nvSpPr>
          <p:cNvPr name="Freeform 11" id="11"/>
          <p:cNvSpPr/>
          <p:nvPr/>
        </p:nvSpPr>
        <p:spPr>
          <a:xfrm flipH="false" flipV="false" rot="0">
            <a:off x="1036301" y="5542087"/>
            <a:ext cx="346797" cy="346364"/>
          </a:xfrm>
          <a:custGeom>
            <a:avLst/>
            <a:gdLst/>
            <a:ahLst/>
            <a:cxnLst/>
            <a:rect r="r" b="b" t="t" l="l"/>
            <a:pathLst>
              <a:path h="346364" w="346797">
                <a:moveTo>
                  <a:pt x="0" y="0"/>
                </a:moveTo>
                <a:lnTo>
                  <a:pt x="346797" y="0"/>
                </a:lnTo>
                <a:lnTo>
                  <a:pt x="346797" y="346364"/>
                </a:lnTo>
                <a:lnTo>
                  <a:pt x="0" y="346364"/>
                </a:lnTo>
                <a:lnTo>
                  <a:pt x="0" y="0"/>
                </a:lnTo>
                <a:close/>
              </a:path>
            </a:pathLst>
          </a:custGeom>
          <a:blipFill>
            <a:blip r:embed="rId6"/>
            <a:stretch>
              <a:fillRect l="0" t="0" r="0" b="0"/>
            </a:stretch>
          </a:blipFill>
        </p:spPr>
      </p:sp>
    </p:spTree>
  </p:cSld>
  <p:clrMapOvr>
    <a:masterClrMapping/>
  </p:clrMapOvr>
  <p:transition spd="slow">
    <p:push dir="l"/>
  </p:transition>
</p:sld>
</file>

<file path=ppt/slides/slide9.xml><?xml version="1.0" encoding="utf-8"?>
<p:sld xmlns:p="http://schemas.openxmlformats.org/presentationml/2006/main" xmlns:a="http://schemas.openxmlformats.org/drawingml/2006/main">
  <p:cSld>
    <p:bg>
      <p:bgPr>
        <a:solidFill>
          <a:srgbClr val="EDF4CD"/>
        </a:solidFill>
      </p:bgPr>
    </p:bg>
    <p:spTree>
      <p:nvGrpSpPr>
        <p:cNvPr id="1" name=""/>
        <p:cNvGrpSpPr/>
        <p:nvPr/>
      </p:nvGrpSpPr>
      <p:grpSpPr>
        <a:xfrm>
          <a:off x="0" y="0"/>
          <a:ext cx="0" cy="0"/>
          <a:chOff x="0" y="0"/>
          <a:chExt cx="0" cy="0"/>
        </a:xfrm>
      </p:grpSpPr>
      <p:sp>
        <p:nvSpPr>
          <p:cNvPr name="TextBox 2" id="2"/>
          <p:cNvSpPr txBox="true"/>
          <p:nvPr/>
        </p:nvSpPr>
        <p:spPr>
          <a:xfrm rot="0">
            <a:off x="1028700" y="4147378"/>
            <a:ext cx="4690570" cy="1038225"/>
          </a:xfrm>
          <a:prstGeom prst="rect">
            <a:avLst/>
          </a:prstGeom>
        </p:spPr>
        <p:txBody>
          <a:bodyPr anchor="t" rtlCol="false" tIns="0" lIns="0" bIns="0" rIns="0">
            <a:spAutoFit/>
          </a:bodyPr>
          <a:lstStyle/>
          <a:p>
            <a:pPr algn="l">
              <a:lnSpc>
                <a:spcPts val="8189"/>
              </a:lnSpc>
            </a:pPr>
            <a:r>
              <a:rPr lang="en-US" sz="6825" b="true">
                <a:solidFill>
                  <a:srgbClr val="171717"/>
                </a:solidFill>
                <a:latin typeface="Clear Sans Bold"/>
                <a:ea typeface="Clear Sans Bold"/>
                <a:cs typeface="Clear Sans Bold"/>
                <a:sym typeface="Clear Sans Bold"/>
              </a:rPr>
              <a:t>Sources :</a:t>
            </a:r>
          </a:p>
        </p:txBody>
      </p:sp>
      <p:grpSp>
        <p:nvGrpSpPr>
          <p:cNvPr name="Group 3" id="3"/>
          <p:cNvGrpSpPr/>
          <p:nvPr/>
        </p:nvGrpSpPr>
        <p:grpSpPr>
          <a:xfrm rot="0">
            <a:off x="6702620" y="440467"/>
            <a:ext cx="11180414" cy="9406066"/>
            <a:chOff x="0" y="0"/>
            <a:chExt cx="3733730" cy="3141181"/>
          </a:xfrm>
        </p:grpSpPr>
        <p:sp>
          <p:nvSpPr>
            <p:cNvPr name="Freeform 4" id="4"/>
            <p:cNvSpPr/>
            <p:nvPr/>
          </p:nvSpPr>
          <p:spPr>
            <a:xfrm flipH="false" flipV="false" rot="0">
              <a:off x="0" y="0"/>
              <a:ext cx="3733730" cy="3141181"/>
            </a:xfrm>
            <a:custGeom>
              <a:avLst/>
              <a:gdLst/>
              <a:ahLst/>
              <a:cxnLst/>
              <a:rect r="r" b="b" t="t" l="l"/>
              <a:pathLst>
                <a:path h="3141181" w="3733730">
                  <a:moveTo>
                    <a:pt x="3609270" y="3141181"/>
                  </a:moveTo>
                  <a:lnTo>
                    <a:pt x="124460" y="3141181"/>
                  </a:lnTo>
                  <a:cubicBezTo>
                    <a:pt x="55880" y="3141181"/>
                    <a:pt x="0" y="3085301"/>
                    <a:pt x="0" y="3016721"/>
                  </a:cubicBezTo>
                  <a:lnTo>
                    <a:pt x="0" y="124460"/>
                  </a:lnTo>
                  <a:cubicBezTo>
                    <a:pt x="0" y="55880"/>
                    <a:pt x="55880" y="0"/>
                    <a:pt x="124460" y="0"/>
                  </a:cubicBezTo>
                  <a:lnTo>
                    <a:pt x="3609270" y="0"/>
                  </a:lnTo>
                  <a:cubicBezTo>
                    <a:pt x="3677850" y="0"/>
                    <a:pt x="3733730" y="55880"/>
                    <a:pt x="3733730" y="124460"/>
                  </a:cubicBezTo>
                  <a:lnTo>
                    <a:pt x="3733730" y="3016721"/>
                  </a:lnTo>
                  <a:cubicBezTo>
                    <a:pt x="3733730" y="3085301"/>
                    <a:pt x="3677850" y="3141181"/>
                    <a:pt x="3609270" y="3141181"/>
                  </a:cubicBezTo>
                  <a:close/>
                </a:path>
              </a:pathLst>
            </a:custGeom>
            <a:solidFill>
              <a:srgbClr val="FFFFFF"/>
            </a:solidFill>
          </p:spPr>
        </p:sp>
      </p:grpSp>
      <p:grpSp>
        <p:nvGrpSpPr>
          <p:cNvPr name="Group 5" id="5"/>
          <p:cNvGrpSpPr/>
          <p:nvPr/>
        </p:nvGrpSpPr>
        <p:grpSpPr>
          <a:xfrm rot="0">
            <a:off x="7371904" y="6944591"/>
            <a:ext cx="9841845" cy="828259"/>
            <a:chOff x="0" y="0"/>
            <a:chExt cx="13122460" cy="1104345"/>
          </a:xfrm>
        </p:grpSpPr>
        <p:grpSp>
          <p:nvGrpSpPr>
            <p:cNvPr name="Group 6" id="6"/>
            <p:cNvGrpSpPr/>
            <p:nvPr/>
          </p:nvGrpSpPr>
          <p:grpSpPr>
            <a:xfrm rot="0">
              <a:off x="0" y="0"/>
              <a:ext cx="13122460" cy="1104345"/>
              <a:chOff x="0" y="0"/>
              <a:chExt cx="13073985" cy="1100265"/>
            </a:xfrm>
          </p:grpSpPr>
          <p:sp>
            <p:nvSpPr>
              <p:cNvPr name="Freeform 7" id="7"/>
              <p:cNvSpPr/>
              <p:nvPr/>
            </p:nvSpPr>
            <p:spPr>
              <a:xfrm flipH="false" flipV="false" rot="0">
                <a:off x="0" y="0"/>
                <a:ext cx="13075255" cy="1100265"/>
              </a:xfrm>
              <a:custGeom>
                <a:avLst/>
                <a:gdLst/>
                <a:ahLst/>
                <a:cxnLst/>
                <a:rect r="r" b="b" t="t" l="l"/>
                <a:pathLst>
                  <a:path h="1100265" w="13075255">
                    <a:moveTo>
                      <a:pt x="12521535" y="1100265"/>
                    </a:moveTo>
                    <a:lnTo>
                      <a:pt x="553720" y="1100265"/>
                    </a:lnTo>
                    <a:cubicBezTo>
                      <a:pt x="247650" y="1100265"/>
                      <a:pt x="0" y="853936"/>
                      <a:pt x="0" y="550764"/>
                    </a:cubicBezTo>
                    <a:cubicBezTo>
                      <a:pt x="0" y="246328"/>
                      <a:pt x="247650" y="0"/>
                      <a:pt x="553720" y="0"/>
                    </a:cubicBezTo>
                    <a:lnTo>
                      <a:pt x="12521535" y="0"/>
                    </a:lnTo>
                    <a:cubicBezTo>
                      <a:pt x="12827605" y="0"/>
                      <a:pt x="13075255" y="246328"/>
                      <a:pt x="13075255" y="550764"/>
                    </a:cubicBezTo>
                    <a:cubicBezTo>
                      <a:pt x="13073985" y="853936"/>
                      <a:pt x="12826335" y="1100265"/>
                      <a:pt x="12521535" y="1100265"/>
                    </a:cubicBezTo>
                    <a:close/>
                  </a:path>
                </a:pathLst>
              </a:custGeom>
              <a:solidFill>
                <a:srgbClr val="7656E1"/>
              </a:solidFill>
            </p:spPr>
          </p:sp>
        </p:grpSp>
        <p:sp>
          <p:nvSpPr>
            <p:cNvPr name="TextBox 8" id="8"/>
            <p:cNvSpPr txBox="true"/>
            <p:nvPr/>
          </p:nvSpPr>
          <p:spPr>
            <a:xfrm rot="0">
              <a:off x="909076" y="204404"/>
              <a:ext cx="11304308" cy="672888"/>
            </a:xfrm>
            <a:prstGeom prst="rect">
              <a:avLst/>
            </a:prstGeom>
          </p:spPr>
          <p:txBody>
            <a:bodyPr anchor="t" rtlCol="false" tIns="0" lIns="0" bIns="0" rIns="0">
              <a:spAutoFit/>
            </a:bodyPr>
            <a:lstStyle/>
            <a:p>
              <a:pPr algn="ctr">
                <a:lnSpc>
                  <a:spcPts val="4160"/>
                </a:lnSpc>
              </a:pPr>
              <a:r>
                <a:rPr lang="en-US" sz="3200">
                  <a:solidFill>
                    <a:srgbClr val="FFFFFF"/>
                  </a:solidFill>
                  <a:latin typeface="Open Sans"/>
                  <a:ea typeface="Open Sans"/>
                  <a:cs typeface="Open Sans"/>
                  <a:sym typeface="Open Sans"/>
                </a:rPr>
                <a:t>https://lioncom.pro/</a:t>
              </a:r>
            </a:p>
          </p:txBody>
        </p:sp>
      </p:grpSp>
      <p:grpSp>
        <p:nvGrpSpPr>
          <p:cNvPr name="Group 9" id="9"/>
          <p:cNvGrpSpPr/>
          <p:nvPr/>
        </p:nvGrpSpPr>
        <p:grpSpPr>
          <a:xfrm rot="0">
            <a:off x="7371904" y="4455963"/>
            <a:ext cx="9841845" cy="828259"/>
            <a:chOff x="0" y="0"/>
            <a:chExt cx="13122460" cy="1104345"/>
          </a:xfrm>
        </p:grpSpPr>
        <p:grpSp>
          <p:nvGrpSpPr>
            <p:cNvPr name="Group 10" id="10"/>
            <p:cNvGrpSpPr/>
            <p:nvPr/>
          </p:nvGrpSpPr>
          <p:grpSpPr>
            <a:xfrm rot="0">
              <a:off x="0" y="0"/>
              <a:ext cx="13122460" cy="1104345"/>
              <a:chOff x="0" y="0"/>
              <a:chExt cx="13073985" cy="1100265"/>
            </a:xfrm>
          </p:grpSpPr>
          <p:sp>
            <p:nvSpPr>
              <p:cNvPr name="Freeform 11" id="11"/>
              <p:cNvSpPr/>
              <p:nvPr/>
            </p:nvSpPr>
            <p:spPr>
              <a:xfrm flipH="false" flipV="false" rot="0">
                <a:off x="0" y="0"/>
                <a:ext cx="13075255" cy="1100265"/>
              </a:xfrm>
              <a:custGeom>
                <a:avLst/>
                <a:gdLst/>
                <a:ahLst/>
                <a:cxnLst/>
                <a:rect r="r" b="b" t="t" l="l"/>
                <a:pathLst>
                  <a:path h="1100265" w="13075255">
                    <a:moveTo>
                      <a:pt x="12521535" y="1100265"/>
                    </a:moveTo>
                    <a:lnTo>
                      <a:pt x="553720" y="1100265"/>
                    </a:lnTo>
                    <a:cubicBezTo>
                      <a:pt x="247650" y="1100265"/>
                      <a:pt x="0" y="853936"/>
                      <a:pt x="0" y="550764"/>
                    </a:cubicBezTo>
                    <a:cubicBezTo>
                      <a:pt x="0" y="246328"/>
                      <a:pt x="247650" y="0"/>
                      <a:pt x="553720" y="0"/>
                    </a:cubicBezTo>
                    <a:lnTo>
                      <a:pt x="12521535" y="0"/>
                    </a:lnTo>
                    <a:cubicBezTo>
                      <a:pt x="12827605" y="0"/>
                      <a:pt x="13075255" y="246328"/>
                      <a:pt x="13075255" y="550764"/>
                    </a:cubicBezTo>
                    <a:cubicBezTo>
                      <a:pt x="13073985" y="853936"/>
                      <a:pt x="12826335" y="1100265"/>
                      <a:pt x="12521535" y="1100265"/>
                    </a:cubicBezTo>
                    <a:close/>
                  </a:path>
                </a:pathLst>
              </a:custGeom>
              <a:solidFill>
                <a:srgbClr val="7656E1"/>
              </a:solidFill>
            </p:spPr>
          </p:sp>
        </p:grpSp>
        <p:sp>
          <p:nvSpPr>
            <p:cNvPr name="TextBox 12" id="12"/>
            <p:cNvSpPr txBox="true"/>
            <p:nvPr/>
          </p:nvSpPr>
          <p:spPr>
            <a:xfrm rot="0">
              <a:off x="909076" y="204404"/>
              <a:ext cx="11304308" cy="672888"/>
            </a:xfrm>
            <a:prstGeom prst="rect">
              <a:avLst/>
            </a:prstGeom>
          </p:spPr>
          <p:txBody>
            <a:bodyPr anchor="t" rtlCol="false" tIns="0" lIns="0" bIns="0" rIns="0">
              <a:spAutoFit/>
            </a:bodyPr>
            <a:lstStyle/>
            <a:p>
              <a:pPr algn="ctr">
                <a:lnSpc>
                  <a:spcPts val="4160"/>
                </a:lnSpc>
              </a:pPr>
              <a:r>
                <a:rPr lang="en-US" sz="3200">
                  <a:solidFill>
                    <a:srgbClr val="FFFFFF"/>
                  </a:solidFill>
                  <a:latin typeface="Open Sans"/>
                  <a:ea typeface="Open Sans"/>
                  <a:cs typeface="Open Sans"/>
                  <a:sym typeface="Open Sans"/>
                </a:rPr>
                <a:t>https://teammaster.pro/ua </a:t>
              </a:r>
            </a:p>
          </p:txBody>
        </p:sp>
      </p:grpSp>
      <p:grpSp>
        <p:nvGrpSpPr>
          <p:cNvPr name="Group 13" id="13"/>
          <p:cNvGrpSpPr/>
          <p:nvPr/>
        </p:nvGrpSpPr>
        <p:grpSpPr>
          <a:xfrm rot="0">
            <a:off x="7371904" y="1967335"/>
            <a:ext cx="9841845" cy="1352134"/>
            <a:chOff x="0" y="0"/>
            <a:chExt cx="13122460" cy="1802845"/>
          </a:xfrm>
        </p:grpSpPr>
        <p:grpSp>
          <p:nvGrpSpPr>
            <p:cNvPr name="Group 14" id="14"/>
            <p:cNvGrpSpPr/>
            <p:nvPr/>
          </p:nvGrpSpPr>
          <p:grpSpPr>
            <a:xfrm rot="0">
              <a:off x="0" y="0"/>
              <a:ext cx="13122460" cy="1802845"/>
              <a:chOff x="0" y="0"/>
              <a:chExt cx="13073985" cy="1796185"/>
            </a:xfrm>
          </p:grpSpPr>
          <p:sp>
            <p:nvSpPr>
              <p:cNvPr name="Freeform 15" id="15"/>
              <p:cNvSpPr/>
              <p:nvPr/>
            </p:nvSpPr>
            <p:spPr>
              <a:xfrm flipH="false" flipV="false" rot="0">
                <a:off x="0" y="0"/>
                <a:ext cx="13075255" cy="1796185"/>
              </a:xfrm>
              <a:custGeom>
                <a:avLst/>
                <a:gdLst/>
                <a:ahLst/>
                <a:cxnLst/>
                <a:rect r="r" b="b" t="t" l="l"/>
                <a:pathLst>
                  <a:path h="1796185" w="13075255">
                    <a:moveTo>
                      <a:pt x="12521535" y="1796185"/>
                    </a:moveTo>
                    <a:lnTo>
                      <a:pt x="553720" y="1796185"/>
                    </a:lnTo>
                    <a:cubicBezTo>
                      <a:pt x="247650" y="1796185"/>
                      <a:pt x="0" y="1394152"/>
                      <a:pt x="0" y="899187"/>
                    </a:cubicBezTo>
                    <a:cubicBezTo>
                      <a:pt x="0" y="402159"/>
                      <a:pt x="247650" y="0"/>
                      <a:pt x="553720" y="0"/>
                    </a:cubicBezTo>
                    <a:lnTo>
                      <a:pt x="12521535" y="0"/>
                    </a:lnTo>
                    <a:cubicBezTo>
                      <a:pt x="12827605" y="0"/>
                      <a:pt x="13075255" y="402159"/>
                      <a:pt x="13075255" y="899187"/>
                    </a:cubicBezTo>
                    <a:cubicBezTo>
                      <a:pt x="13073985" y="1394152"/>
                      <a:pt x="12826335" y="1796185"/>
                      <a:pt x="12521535" y="1796185"/>
                    </a:cubicBezTo>
                    <a:close/>
                  </a:path>
                </a:pathLst>
              </a:custGeom>
              <a:solidFill>
                <a:srgbClr val="7656E1"/>
              </a:solidFill>
            </p:spPr>
          </p:sp>
        </p:grpSp>
        <p:sp>
          <p:nvSpPr>
            <p:cNvPr name="TextBox 16" id="16"/>
            <p:cNvSpPr txBox="true"/>
            <p:nvPr/>
          </p:nvSpPr>
          <p:spPr>
            <a:xfrm rot="0">
              <a:off x="909076" y="204404"/>
              <a:ext cx="11304308" cy="1371388"/>
            </a:xfrm>
            <a:prstGeom prst="rect">
              <a:avLst/>
            </a:prstGeom>
          </p:spPr>
          <p:txBody>
            <a:bodyPr anchor="t" rtlCol="false" tIns="0" lIns="0" bIns="0" rIns="0">
              <a:spAutoFit/>
            </a:bodyPr>
            <a:lstStyle/>
            <a:p>
              <a:pPr algn="ctr">
                <a:lnSpc>
                  <a:spcPts val="4160"/>
                </a:lnSpc>
              </a:pPr>
              <a:r>
                <a:rPr lang="en-US" sz="3200">
                  <a:solidFill>
                    <a:srgbClr val="FFFFFF"/>
                  </a:solidFill>
                  <a:latin typeface="Open Sans"/>
                  <a:ea typeface="Open Sans"/>
                  <a:cs typeface="Open Sans"/>
                  <a:sym typeface="Open Sans"/>
                </a:rPr>
                <a:t>http://pev.kpu.zp.ua/journals/2020/3_20_ukr/29.pdf</a:t>
              </a:r>
            </a:p>
          </p:txBody>
        </p:sp>
      </p:grpSp>
    </p:spTree>
  </p:cSld>
  <p:clrMapOvr>
    <a:masterClrMapping/>
  </p:clrMapOvr>
  <p:transition spd="slow">
    <p:push dir="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DAGXIbm_3zw</dc:identifier>
  <dcterms:modified xsi:type="dcterms:W3CDTF">2011-08-01T06:04:30Z</dcterms:modified>
  <cp:revision>1</cp:revision>
  <dc:title>start</dc:title>
</cp:coreProperties>
</file>